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58" r:id="rId4"/>
    <p:sldId id="259" r:id="rId5"/>
    <p:sldId id="260" r:id="rId6"/>
    <p:sldId id="261" r:id="rId7"/>
    <p:sldId id="262" r:id="rId8"/>
    <p:sldId id="291" r:id="rId9"/>
    <p:sldId id="263" r:id="rId10"/>
    <p:sldId id="264" r:id="rId11"/>
    <p:sldId id="265" r:id="rId12"/>
    <p:sldId id="266" r:id="rId13"/>
    <p:sldId id="292" r:id="rId14"/>
    <p:sldId id="267" r:id="rId15"/>
    <p:sldId id="293" r:id="rId16"/>
    <p:sldId id="268" r:id="rId17"/>
    <p:sldId id="294" r:id="rId18"/>
    <p:sldId id="269" r:id="rId19"/>
    <p:sldId id="270" r:id="rId20"/>
    <p:sldId id="272" r:id="rId21"/>
    <p:sldId id="273" r:id="rId22"/>
    <p:sldId id="274" r:id="rId23"/>
    <p:sldId id="295" r:id="rId24"/>
    <p:sldId id="275" r:id="rId25"/>
    <p:sldId id="278" r:id="rId26"/>
    <p:sldId id="279" r:id="rId27"/>
    <p:sldId id="276" r:id="rId28"/>
    <p:sldId id="280" r:id="rId29"/>
    <p:sldId id="281" r:id="rId30"/>
    <p:sldId id="282" r:id="rId31"/>
    <p:sldId id="283" r:id="rId32"/>
    <p:sldId id="284" r:id="rId33"/>
    <p:sldId id="285" r:id="rId34"/>
    <p:sldId id="286" r:id="rId35"/>
    <p:sldId id="287" r:id="rId36"/>
    <p:sldId id="29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78" d="100"/>
          <a:sy n="78" d="100"/>
        </p:scale>
        <p:origin x="869"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56B91-A4FA-6ADE-3257-D5002EE0C1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481D871-29B9-9B12-E3EA-AD24AC7598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E461B27-50AA-A61A-7D0A-0A72A1209D22}"/>
              </a:ext>
            </a:extLst>
          </p:cNvPr>
          <p:cNvSpPr>
            <a:spLocks noGrp="1"/>
          </p:cNvSpPr>
          <p:nvPr>
            <p:ph type="dt" sz="half" idx="10"/>
          </p:nvPr>
        </p:nvSpPr>
        <p:spPr/>
        <p:txBody>
          <a:bodyPr/>
          <a:lstStyle/>
          <a:p>
            <a:fld id="{528F1AA7-99C8-4578-9F10-DD98786D976A}" type="datetimeFigureOut">
              <a:rPr lang="en-IN" smtClean="0"/>
              <a:t>08-07-2025</a:t>
            </a:fld>
            <a:endParaRPr lang="en-IN"/>
          </a:p>
        </p:txBody>
      </p:sp>
      <p:sp>
        <p:nvSpPr>
          <p:cNvPr id="5" name="Footer Placeholder 4">
            <a:extLst>
              <a:ext uri="{FF2B5EF4-FFF2-40B4-BE49-F238E27FC236}">
                <a16:creationId xmlns:a16="http://schemas.microsoft.com/office/drawing/2014/main" id="{943800B6-5FB6-B7D1-99A1-DC932A63BB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DF03A4-0DDD-0EFA-8E69-645683B58721}"/>
              </a:ext>
            </a:extLst>
          </p:cNvPr>
          <p:cNvSpPr>
            <a:spLocks noGrp="1"/>
          </p:cNvSpPr>
          <p:nvPr>
            <p:ph type="sldNum" sz="quarter" idx="12"/>
          </p:nvPr>
        </p:nvSpPr>
        <p:spPr/>
        <p:txBody>
          <a:bodyPr/>
          <a:lstStyle/>
          <a:p>
            <a:fld id="{E34F2578-8100-4940-9C6D-8183BB75EA6A}" type="slidenum">
              <a:rPr lang="en-IN" smtClean="0"/>
              <a:t>‹#›</a:t>
            </a:fld>
            <a:endParaRPr lang="en-IN"/>
          </a:p>
        </p:txBody>
      </p:sp>
    </p:spTree>
    <p:extLst>
      <p:ext uri="{BB962C8B-B14F-4D97-AF65-F5344CB8AC3E}">
        <p14:creationId xmlns:p14="http://schemas.microsoft.com/office/powerpoint/2010/main" val="2724265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6A2A3-E385-AAEA-B650-A86FF08CC8B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6571BF5-B66F-2BA8-8C0B-B6E83BF761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237ACE-47D4-5121-53C7-587EDF6E1DAB}"/>
              </a:ext>
            </a:extLst>
          </p:cNvPr>
          <p:cNvSpPr>
            <a:spLocks noGrp="1"/>
          </p:cNvSpPr>
          <p:nvPr>
            <p:ph type="dt" sz="half" idx="10"/>
          </p:nvPr>
        </p:nvSpPr>
        <p:spPr/>
        <p:txBody>
          <a:bodyPr/>
          <a:lstStyle/>
          <a:p>
            <a:fld id="{528F1AA7-99C8-4578-9F10-DD98786D976A}" type="datetimeFigureOut">
              <a:rPr lang="en-IN" smtClean="0"/>
              <a:t>08-07-2025</a:t>
            </a:fld>
            <a:endParaRPr lang="en-IN"/>
          </a:p>
        </p:txBody>
      </p:sp>
      <p:sp>
        <p:nvSpPr>
          <p:cNvPr id="5" name="Footer Placeholder 4">
            <a:extLst>
              <a:ext uri="{FF2B5EF4-FFF2-40B4-BE49-F238E27FC236}">
                <a16:creationId xmlns:a16="http://schemas.microsoft.com/office/drawing/2014/main" id="{EBE956A9-DCC2-3469-ECCE-272C1039A5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8EA9CD-5D2E-4C26-31BC-868FD7689480}"/>
              </a:ext>
            </a:extLst>
          </p:cNvPr>
          <p:cNvSpPr>
            <a:spLocks noGrp="1"/>
          </p:cNvSpPr>
          <p:nvPr>
            <p:ph type="sldNum" sz="quarter" idx="12"/>
          </p:nvPr>
        </p:nvSpPr>
        <p:spPr/>
        <p:txBody>
          <a:bodyPr/>
          <a:lstStyle/>
          <a:p>
            <a:fld id="{E34F2578-8100-4940-9C6D-8183BB75EA6A}" type="slidenum">
              <a:rPr lang="en-IN" smtClean="0"/>
              <a:t>‹#›</a:t>
            </a:fld>
            <a:endParaRPr lang="en-IN"/>
          </a:p>
        </p:txBody>
      </p:sp>
    </p:spTree>
    <p:extLst>
      <p:ext uri="{BB962C8B-B14F-4D97-AF65-F5344CB8AC3E}">
        <p14:creationId xmlns:p14="http://schemas.microsoft.com/office/powerpoint/2010/main" val="3049902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655A29-4097-3127-DC42-ACD8C723A2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00DA4D-7DAF-6AD7-12F1-098A8CBCA9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79A6F5-2073-3B24-B32C-BEE5E5AD20D0}"/>
              </a:ext>
            </a:extLst>
          </p:cNvPr>
          <p:cNvSpPr>
            <a:spLocks noGrp="1"/>
          </p:cNvSpPr>
          <p:nvPr>
            <p:ph type="dt" sz="half" idx="10"/>
          </p:nvPr>
        </p:nvSpPr>
        <p:spPr/>
        <p:txBody>
          <a:bodyPr/>
          <a:lstStyle/>
          <a:p>
            <a:fld id="{528F1AA7-99C8-4578-9F10-DD98786D976A}" type="datetimeFigureOut">
              <a:rPr lang="en-IN" smtClean="0"/>
              <a:t>08-07-2025</a:t>
            </a:fld>
            <a:endParaRPr lang="en-IN"/>
          </a:p>
        </p:txBody>
      </p:sp>
      <p:sp>
        <p:nvSpPr>
          <p:cNvPr id="5" name="Footer Placeholder 4">
            <a:extLst>
              <a:ext uri="{FF2B5EF4-FFF2-40B4-BE49-F238E27FC236}">
                <a16:creationId xmlns:a16="http://schemas.microsoft.com/office/drawing/2014/main" id="{7ACF336A-24E7-2BD6-A4EA-CE5230C4CA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762280-F7D9-504B-C471-57DB51A5B820}"/>
              </a:ext>
            </a:extLst>
          </p:cNvPr>
          <p:cNvSpPr>
            <a:spLocks noGrp="1"/>
          </p:cNvSpPr>
          <p:nvPr>
            <p:ph type="sldNum" sz="quarter" idx="12"/>
          </p:nvPr>
        </p:nvSpPr>
        <p:spPr/>
        <p:txBody>
          <a:bodyPr/>
          <a:lstStyle/>
          <a:p>
            <a:fld id="{E34F2578-8100-4940-9C6D-8183BB75EA6A}" type="slidenum">
              <a:rPr lang="en-IN" smtClean="0"/>
              <a:t>‹#›</a:t>
            </a:fld>
            <a:endParaRPr lang="en-IN"/>
          </a:p>
        </p:txBody>
      </p:sp>
    </p:spTree>
    <p:extLst>
      <p:ext uri="{BB962C8B-B14F-4D97-AF65-F5344CB8AC3E}">
        <p14:creationId xmlns:p14="http://schemas.microsoft.com/office/powerpoint/2010/main" val="1920285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93618-9B2C-D2E5-C96C-CA7A64D6B2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CB3374-E364-692F-7372-F73A9C20C6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BF39A4-E4C5-0A8A-5EFB-DEEA5305AA02}"/>
              </a:ext>
            </a:extLst>
          </p:cNvPr>
          <p:cNvSpPr>
            <a:spLocks noGrp="1"/>
          </p:cNvSpPr>
          <p:nvPr>
            <p:ph type="dt" sz="half" idx="10"/>
          </p:nvPr>
        </p:nvSpPr>
        <p:spPr/>
        <p:txBody>
          <a:bodyPr/>
          <a:lstStyle/>
          <a:p>
            <a:fld id="{528F1AA7-99C8-4578-9F10-DD98786D976A}" type="datetimeFigureOut">
              <a:rPr lang="en-IN" smtClean="0"/>
              <a:t>08-07-2025</a:t>
            </a:fld>
            <a:endParaRPr lang="en-IN"/>
          </a:p>
        </p:txBody>
      </p:sp>
      <p:sp>
        <p:nvSpPr>
          <p:cNvPr id="5" name="Footer Placeholder 4">
            <a:extLst>
              <a:ext uri="{FF2B5EF4-FFF2-40B4-BE49-F238E27FC236}">
                <a16:creationId xmlns:a16="http://schemas.microsoft.com/office/drawing/2014/main" id="{83DFAE68-403F-B3E2-62EC-9E9C550412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DD5E8C-51CF-E2C3-84B0-F674274DD209}"/>
              </a:ext>
            </a:extLst>
          </p:cNvPr>
          <p:cNvSpPr>
            <a:spLocks noGrp="1"/>
          </p:cNvSpPr>
          <p:nvPr>
            <p:ph type="sldNum" sz="quarter" idx="12"/>
          </p:nvPr>
        </p:nvSpPr>
        <p:spPr/>
        <p:txBody>
          <a:bodyPr/>
          <a:lstStyle/>
          <a:p>
            <a:fld id="{E34F2578-8100-4940-9C6D-8183BB75EA6A}" type="slidenum">
              <a:rPr lang="en-IN" smtClean="0"/>
              <a:t>‹#›</a:t>
            </a:fld>
            <a:endParaRPr lang="en-IN"/>
          </a:p>
        </p:txBody>
      </p:sp>
    </p:spTree>
    <p:extLst>
      <p:ext uri="{BB962C8B-B14F-4D97-AF65-F5344CB8AC3E}">
        <p14:creationId xmlns:p14="http://schemas.microsoft.com/office/powerpoint/2010/main" val="3171056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12906-0033-1426-6F33-278C5D8B4B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F36A693-569E-86AD-C048-D564940B38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090FDA-6E41-E74F-E5DE-CD12F05976A2}"/>
              </a:ext>
            </a:extLst>
          </p:cNvPr>
          <p:cNvSpPr>
            <a:spLocks noGrp="1"/>
          </p:cNvSpPr>
          <p:nvPr>
            <p:ph type="dt" sz="half" idx="10"/>
          </p:nvPr>
        </p:nvSpPr>
        <p:spPr/>
        <p:txBody>
          <a:bodyPr/>
          <a:lstStyle/>
          <a:p>
            <a:fld id="{528F1AA7-99C8-4578-9F10-DD98786D976A}" type="datetimeFigureOut">
              <a:rPr lang="en-IN" smtClean="0"/>
              <a:t>08-07-2025</a:t>
            </a:fld>
            <a:endParaRPr lang="en-IN"/>
          </a:p>
        </p:txBody>
      </p:sp>
      <p:sp>
        <p:nvSpPr>
          <p:cNvPr id="5" name="Footer Placeholder 4">
            <a:extLst>
              <a:ext uri="{FF2B5EF4-FFF2-40B4-BE49-F238E27FC236}">
                <a16:creationId xmlns:a16="http://schemas.microsoft.com/office/drawing/2014/main" id="{B4EFF495-A1B1-CE4B-EEA9-6DC3753313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0AE9DF-5144-BCDC-4983-1C67DA637AF5}"/>
              </a:ext>
            </a:extLst>
          </p:cNvPr>
          <p:cNvSpPr>
            <a:spLocks noGrp="1"/>
          </p:cNvSpPr>
          <p:nvPr>
            <p:ph type="sldNum" sz="quarter" idx="12"/>
          </p:nvPr>
        </p:nvSpPr>
        <p:spPr/>
        <p:txBody>
          <a:bodyPr/>
          <a:lstStyle/>
          <a:p>
            <a:fld id="{E34F2578-8100-4940-9C6D-8183BB75EA6A}" type="slidenum">
              <a:rPr lang="en-IN" smtClean="0"/>
              <a:t>‹#›</a:t>
            </a:fld>
            <a:endParaRPr lang="en-IN"/>
          </a:p>
        </p:txBody>
      </p:sp>
    </p:spTree>
    <p:extLst>
      <p:ext uri="{BB962C8B-B14F-4D97-AF65-F5344CB8AC3E}">
        <p14:creationId xmlns:p14="http://schemas.microsoft.com/office/powerpoint/2010/main" val="2094344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2639A-ABC3-E81F-BD2B-628D07176C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870AAF-7ED9-BF01-C4D7-C719713376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9A028D4-4041-1799-F5DB-6B87F00E98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F90C19A-95FA-3A09-23AC-9DE9A05803F6}"/>
              </a:ext>
            </a:extLst>
          </p:cNvPr>
          <p:cNvSpPr>
            <a:spLocks noGrp="1"/>
          </p:cNvSpPr>
          <p:nvPr>
            <p:ph type="dt" sz="half" idx="10"/>
          </p:nvPr>
        </p:nvSpPr>
        <p:spPr/>
        <p:txBody>
          <a:bodyPr/>
          <a:lstStyle/>
          <a:p>
            <a:fld id="{528F1AA7-99C8-4578-9F10-DD98786D976A}" type="datetimeFigureOut">
              <a:rPr lang="en-IN" smtClean="0"/>
              <a:t>08-07-2025</a:t>
            </a:fld>
            <a:endParaRPr lang="en-IN"/>
          </a:p>
        </p:txBody>
      </p:sp>
      <p:sp>
        <p:nvSpPr>
          <p:cNvPr id="6" name="Footer Placeholder 5">
            <a:extLst>
              <a:ext uri="{FF2B5EF4-FFF2-40B4-BE49-F238E27FC236}">
                <a16:creationId xmlns:a16="http://schemas.microsoft.com/office/drawing/2014/main" id="{6C7AE5EA-A81E-6686-99FB-340583F5B2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4901FF-4345-AB98-5E56-7C900A2BFFD3}"/>
              </a:ext>
            </a:extLst>
          </p:cNvPr>
          <p:cNvSpPr>
            <a:spLocks noGrp="1"/>
          </p:cNvSpPr>
          <p:nvPr>
            <p:ph type="sldNum" sz="quarter" idx="12"/>
          </p:nvPr>
        </p:nvSpPr>
        <p:spPr/>
        <p:txBody>
          <a:bodyPr/>
          <a:lstStyle/>
          <a:p>
            <a:fld id="{E34F2578-8100-4940-9C6D-8183BB75EA6A}" type="slidenum">
              <a:rPr lang="en-IN" smtClean="0"/>
              <a:t>‹#›</a:t>
            </a:fld>
            <a:endParaRPr lang="en-IN"/>
          </a:p>
        </p:txBody>
      </p:sp>
    </p:spTree>
    <p:extLst>
      <p:ext uri="{BB962C8B-B14F-4D97-AF65-F5344CB8AC3E}">
        <p14:creationId xmlns:p14="http://schemas.microsoft.com/office/powerpoint/2010/main" val="744160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EB3BD-2110-9F0E-6DB2-1DA2FEC4B36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3F2320A-4EE3-DB10-C01E-FCDA8E5FEA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054948-152B-B55D-94DC-12356BCD93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77207BF-0726-8C75-0616-34375DE175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194A26-5058-81C7-0916-E23C5F2695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BADE90E-12E2-F155-FD8E-D7B97D7F5358}"/>
              </a:ext>
            </a:extLst>
          </p:cNvPr>
          <p:cNvSpPr>
            <a:spLocks noGrp="1"/>
          </p:cNvSpPr>
          <p:nvPr>
            <p:ph type="dt" sz="half" idx="10"/>
          </p:nvPr>
        </p:nvSpPr>
        <p:spPr/>
        <p:txBody>
          <a:bodyPr/>
          <a:lstStyle/>
          <a:p>
            <a:fld id="{528F1AA7-99C8-4578-9F10-DD98786D976A}" type="datetimeFigureOut">
              <a:rPr lang="en-IN" smtClean="0"/>
              <a:t>08-07-2025</a:t>
            </a:fld>
            <a:endParaRPr lang="en-IN"/>
          </a:p>
        </p:txBody>
      </p:sp>
      <p:sp>
        <p:nvSpPr>
          <p:cNvPr id="8" name="Footer Placeholder 7">
            <a:extLst>
              <a:ext uri="{FF2B5EF4-FFF2-40B4-BE49-F238E27FC236}">
                <a16:creationId xmlns:a16="http://schemas.microsoft.com/office/drawing/2014/main" id="{167AFAAF-310E-0570-B70D-A4F7D1869A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746F2A3-9B54-67C7-6B70-EDFCB1AF8857}"/>
              </a:ext>
            </a:extLst>
          </p:cNvPr>
          <p:cNvSpPr>
            <a:spLocks noGrp="1"/>
          </p:cNvSpPr>
          <p:nvPr>
            <p:ph type="sldNum" sz="quarter" idx="12"/>
          </p:nvPr>
        </p:nvSpPr>
        <p:spPr/>
        <p:txBody>
          <a:bodyPr/>
          <a:lstStyle/>
          <a:p>
            <a:fld id="{E34F2578-8100-4940-9C6D-8183BB75EA6A}" type="slidenum">
              <a:rPr lang="en-IN" smtClean="0"/>
              <a:t>‹#›</a:t>
            </a:fld>
            <a:endParaRPr lang="en-IN"/>
          </a:p>
        </p:txBody>
      </p:sp>
    </p:spTree>
    <p:extLst>
      <p:ext uri="{BB962C8B-B14F-4D97-AF65-F5344CB8AC3E}">
        <p14:creationId xmlns:p14="http://schemas.microsoft.com/office/powerpoint/2010/main" val="2816576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F841-EF61-AA0D-7693-2D66B4FDBF9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D881A8C-32EB-6594-3AB5-65C405BFDC8C}"/>
              </a:ext>
            </a:extLst>
          </p:cNvPr>
          <p:cNvSpPr>
            <a:spLocks noGrp="1"/>
          </p:cNvSpPr>
          <p:nvPr>
            <p:ph type="dt" sz="half" idx="10"/>
          </p:nvPr>
        </p:nvSpPr>
        <p:spPr/>
        <p:txBody>
          <a:bodyPr/>
          <a:lstStyle/>
          <a:p>
            <a:fld id="{528F1AA7-99C8-4578-9F10-DD98786D976A}" type="datetimeFigureOut">
              <a:rPr lang="en-IN" smtClean="0"/>
              <a:t>08-07-2025</a:t>
            </a:fld>
            <a:endParaRPr lang="en-IN"/>
          </a:p>
        </p:txBody>
      </p:sp>
      <p:sp>
        <p:nvSpPr>
          <p:cNvPr id="4" name="Footer Placeholder 3">
            <a:extLst>
              <a:ext uri="{FF2B5EF4-FFF2-40B4-BE49-F238E27FC236}">
                <a16:creationId xmlns:a16="http://schemas.microsoft.com/office/drawing/2014/main" id="{EC21310A-B331-9C6E-9F65-C06023FC22B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0F23007-0BB8-BC9B-E298-2A7427A283CD}"/>
              </a:ext>
            </a:extLst>
          </p:cNvPr>
          <p:cNvSpPr>
            <a:spLocks noGrp="1"/>
          </p:cNvSpPr>
          <p:nvPr>
            <p:ph type="sldNum" sz="quarter" idx="12"/>
          </p:nvPr>
        </p:nvSpPr>
        <p:spPr/>
        <p:txBody>
          <a:bodyPr/>
          <a:lstStyle/>
          <a:p>
            <a:fld id="{E34F2578-8100-4940-9C6D-8183BB75EA6A}" type="slidenum">
              <a:rPr lang="en-IN" smtClean="0"/>
              <a:t>‹#›</a:t>
            </a:fld>
            <a:endParaRPr lang="en-IN"/>
          </a:p>
        </p:txBody>
      </p:sp>
    </p:spTree>
    <p:extLst>
      <p:ext uri="{BB962C8B-B14F-4D97-AF65-F5344CB8AC3E}">
        <p14:creationId xmlns:p14="http://schemas.microsoft.com/office/powerpoint/2010/main" val="4214769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4A4A6C-249D-FD71-441F-7D0F5D0F6AF5}"/>
              </a:ext>
            </a:extLst>
          </p:cNvPr>
          <p:cNvSpPr>
            <a:spLocks noGrp="1"/>
          </p:cNvSpPr>
          <p:nvPr>
            <p:ph type="dt" sz="half" idx="10"/>
          </p:nvPr>
        </p:nvSpPr>
        <p:spPr/>
        <p:txBody>
          <a:bodyPr/>
          <a:lstStyle/>
          <a:p>
            <a:fld id="{528F1AA7-99C8-4578-9F10-DD98786D976A}" type="datetimeFigureOut">
              <a:rPr lang="en-IN" smtClean="0"/>
              <a:t>08-07-2025</a:t>
            </a:fld>
            <a:endParaRPr lang="en-IN"/>
          </a:p>
        </p:txBody>
      </p:sp>
      <p:sp>
        <p:nvSpPr>
          <p:cNvPr id="3" name="Footer Placeholder 2">
            <a:extLst>
              <a:ext uri="{FF2B5EF4-FFF2-40B4-BE49-F238E27FC236}">
                <a16:creationId xmlns:a16="http://schemas.microsoft.com/office/drawing/2014/main" id="{FB461B9D-6451-1CA7-C2C1-69055C42B26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291D9A8-273A-3D5D-66F4-0C3002A5F777}"/>
              </a:ext>
            </a:extLst>
          </p:cNvPr>
          <p:cNvSpPr>
            <a:spLocks noGrp="1"/>
          </p:cNvSpPr>
          <p:nvPr>
            <p:ph type="sldNum" sz="quarter" idx="12"/>
          </p:nvPr>
        </p:nvSpPr>
        <p:spPr/>
        <p:txBody>
          <a:bodyPr/>
          <a:lstStyle/>
          <a:p>
            <a:fld id="{E34F2578-8100-4940-9C6D-8183BB75EA6A}" type="slidenum">
              <a:rPr lang="en-IN" smtClean="0"/>
              <a:t>‹#›</a:t>
            </a:fld>
            <a:endParaRPr lang="en-IN"/>
          </a:p>
        </p:txBody>
      </p:sp>
    </p:spTree>
    <p:extLst>
      <p:ext uri="{BB962C8B-B14F-4D97-AF65-F5344CB8AC3E}">
        <p14:creationId xmlns:p14="http://schemas.microsoft.com/office/powerpoint/2010/main" val="2200482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B7D9-EF77-3EAC-EDFA-FF05A249F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CF9A1E9-5F0C-0447-C7D6-7F7DDF06CB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477BC04-F3A0-7A36-8FD4-4DDA5A1D29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22788-A9F1-B23F-B1F7-7E406595198C}"/>
              </a:ext>
            </a:extLst>
          </p:cNvPr>
          <p:cNvSpPr>
            <a:spLocks noGrp="1"/>
          </p:cNvSpPr>
          <p:nvPr>
            <p:ph type="dt" sz="half" idx="10"/>
          </p:nvPr>
        </p:nvSpPr>
        <p:spPr/>
        <p:txBody>
          <a:bodyPr/>
          <a:lstStyle/>
          <a:p>
            <a:fld id="{528F1AA7-99C8-4578-9F10-DD98786D976A}" type="datetimeFigureOut">
              <a:rPr lang="en-IN" smtClean="0"/>
              <a:t>08-07-2025</a:t>
            </a:fld>
            <a:endParaRPr lang="en-IN"/>
          </a:p>
        </p:txBody>
      </p:sp>
      <p:sp>
        <p:nvSpPr>
          <p:cNvPr id="6" name="Footer Placeholder 5">
            <a:extLst>
              <a:ext uri="{FF2B5EF4-FFF2-40B4-BE49-F238E27FC236}">
                <a16:creationId xmlns:a16="http://schemas.microsoft.com/office/drawing/2014/main" id="{4C6911BE-3969-24C3-FAC4-C61DD5FF6F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56D1E7-1508-8982-58D8-7E41CE7EE9D1}"/>
              </a:ext>
            </a:extLst>
          </p:cNvPr>
          <p:cNvSpPr>
            <a:spLocks noGrp="1"/>
          </p:cNvSpPr>
          <p:nvPr>
            <p:ph type="sldNum" sz="quarter" idx="12"/>
          </p:nvPr>
        </p:nvSpPr>
        <p:spPr/>
        <p:txBody>
          <a:bodyPr/>
          <a:lstStyle/>
          <a:p>
            <a:fld id="{E34F2578-8100-4940-9C6D-8183BB75EA6A}" type="slidenum">
              <a:rPr lang="en-IN" smtClean="0"/>
              <a:t>‹#›</a:t>
            </a:fld>
            <a:endParaRPr lang="en-IN"/>
          </a:p>
        </p:txBody>
      </p:sp>
    </p:spTree>
    <p:extLst>
      <p:ext uri="{BB962C8B-B14F-4D97-AF65-F5344CB8AC3E}">
        <p14:creationId xmlns:p14="http://schemas.microsoft.com/office/powerpoint/2010/main" val="3950029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6626B-2D24-43E4-3240-9D83311EE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F0001F2-4847-379B-E3A2-EAF9B44BF1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115B665-9523-5B54-4418-EEB1D37869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A6162B-18C4-7BCB-F083-404B7C0AEF9E}"/>
              </a:ext>
            </a:extLst>
          </p:cNvPr>
          <p:cNvSpPr>
            <a:spLocks noGrp="1"/>
          </p:cNvSpPr>
          <p:nvPr>
            <p:ph type="dt" sz="half" idx="10"/>
          </p:nvPr>
        </p:nvSpPr>
        <p:spPr/>
        <p:txBody>
          <a:bodyPr/>
          <a:lstStyle/>
          <a:p>
            <a:fld id="{528F1AA7-99C8-4578-9F10-DD98786D976A}" type="datetimeFigureOut">
              <a:rPr lang="en-IN" smtClean="0"/>
              <a:t>08-07-2025</a:t>
            </a:fld>
            <a:endParaRPr lang="en-IN"/>
          </a:p>
        </p:txBody>
      </p:sp>
      <p:sp>
        <p:nvSpPr>
          <p:cNvPr id="6" name="Footer Placeholder 5">
            <a:extLst>
              <a:ext uri="{FF2B5EF4-FFF2-40B4-BE49-F238E27FC236}">
                <a16:creationId xmlns:a16="http://schemas.microsoft.com/office/drawing/2014/main" id="{88F64921-181F-FDE1-0CC5-2697DDBFA1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B93B4A-7A4A-E41A-232C-1B3B9A3445CB}"/>
              </a:ext>
            </a:extLst>
          </p:cNvPr>
          <p:cNvSpPr>
            <a:spLocks noGrp="1"/>
          </p:cNvSpPr>
          <p:nvPr>
            <p:ph type="sldNum" sz="quarter" idx="12"/>
          </p:nvPr>
        </p:nvSpPr>
        <p:spPr/>
        <p:txBody>
          <a:bodyPr/>
          <a:lstStyle/>
          <a:p>
            <a:fld id="{E34F2578-8100-4940-9C6D-8183BB75EA6A}" type="slidenum">
              <a:rPr lang="en-IN" smtClean="0"/>
              <a:t>‹#›</a:t>
            </a:fld>
            <a:endParaRPr lang="en-IN"/>
          </a:p>
        </p:txBody>
      </p:sp>
    </p:spTree>
    <p:extLst>
      <p:ext uri="{BB962C8B-B14F-4D97-AF65-F5344CB8AC3E}">
        <p14:creationId xmlns:p14="http://schemas.microsoft.com/office/powerpoint/2010/main" val="2141759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1C6A0D-E0F9-BA1E-2CB9-1E56A478F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DAFF78E-8A2C-9734-8CEB-B13089AA06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ED331A-33D2-6835-55EF-EBC6A114C0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8F1AA7-99C8-4578-9F10-DD98786D976A}" type="datetimeFigureOut">
              <a:rPr lang="en-IN" smtClean="0"/>
              <a:t>08-07-2025</a:t>
            </a:fld>
            <a:endParaRPr lang="en-IN"/>
          </a:p>
        </p:txBody>
      </p:sp>
      <p:sp>
        <p:nvSpPr>
          <p:cNvPr id="5" name="Footer Placeholder 4">
            <a:extLst>
              <a:ext uri="{FF2B5EF4-FFF2-40B4-BE49-F238E27FC236}">
                <a16:creationId xmlns:a16="http://schemas.microsoft.com/office/drawing/2014/main" id="{2EFB8C91-6F4A-D577-36E1-0B62536842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1AC0C1A-0D18-B9B2-7098-EBB20B980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F2578-8100-4940-9C6D-8183BB75EA6A}" type="slidenum">
              <a:rPr lang="en-IN" smtClean="0"/>
              <a:t>‹#›</a:t>
            </a:fld>
            <a:endParaRPr lang="en-IN"/>
          </a:p>
        </p:txBody>
      </p:sp>
    </p:spTree>
    <p:extLst>
      <p:ext uri="{BB962C8B-B14F-4D97-AF65-F5344CB8AC3E}">
        <p14:creationId xmlns:p14="http://schemas.microsoft.com/office/powerpoint/2010/main" val="1021784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www.academicstar.us/UploadFile/Picture/2017-12/20171242207153.pdf" TargetMode="External"/><Relationship Id="rId3" Type="http://schemas.openxmlformats.org/officeDocument/2006/relationships/hyperlink" Target="https://www.bbc.com/worklife/article/20220613-gen-z-the-workers-who-want-it-all" TargetMode="External"/><Relationship Id="rId7" Type="http://schemas.openxmlformats.org/officeDocument/2006/relationships/hyperlink" Target="https://www.bbc.com/worklife/article/20220520-why-gen-z-workers-are-already-so-burned-out" TargetMode="External"/><Relationship Id="rId2" Type="http://schemas.openxmlformats.org/officeDocument/2006/relationships/hyperlink" Target="https://www.workdesign.com/2022/08/authentically-gen-z-the-values-aspirations-drivers-that-will-re-define-the-future-of-work/" TargetMode="External"/><Relationship Id="rId1" Type="http://schemas.openxmlformats.org/officeDocument/2006/relationships/slideLayout" Target="../slideLayouts/slideLayout7.xml"/><Relationship Id="rId6" Type="http://schemas.openxmlformats.org/officeDocument/2006/relationships/hyperlink" Target="https://www.mckinsey.com/featured-insights/sustainable-inclusive-growth/future-of-america/how-does-gen-z-see-its-place-in-the-working-world-with-trepidation" TargetMode="External"/><Relationship Id="rId5" Type="http://schemas.openxmlformats.org/officeDocument/2006/relationships/hyperlink" Target="https://www.forbes.com/sites/jackkelly/2023/07/31/gen-z-is-labeled-as-difficult-in-the-workplace-but-theres-more-to-the-story/?sh=432ec10f7d7f" TargetMode="External"/><Relationship Id="rId4" Type="http://schemas.openxmlformats.org/officeDocument/2006/relationships/hyperlink" Target="https://hr.economictimes.indiatimes.com/news/workplace-4-0/talent-management/ten-square-games-to-lay-off-around-a-quarter-of-its-staff-book-writedown/9957313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49C77-7FEF-E969-F74B-594AE9EECD55}"/>
              </a:ext>
            </a:extLst>
          </p:cNvPr>
          <p:cNvSpPr>
            <a:spLocks noGrp="1"/>
          </p:cNvSpPr>
          <p:nvPr>
            <p:ph type="ctrTitle"/>
          </p:nvPr>
        </p:nvSpPr>
        <p:spPr>
          <a:xfrm>
            <a:off x="249014" y="1027317"/>
            <a:ext cx="4257367" cy="6038337"/>
          </a:xfrm>
        </p:spPr>
        <p:txBody>
          <a:bodyPr>
            <a:normAutofit fontScale="90000"/>
          </a:bodyPr>
          <a:lstStyle/>
          <a:p>
            <a:r>
              <a:rPr lang="en-US"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Data Analytics for understanding career aspirations </a:t>
            </a:r>
            <a:r>
              <a:rPr lang="en-I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Gen Z</a:t>
            </a:r>
            <a:br>
              <a:rPr lang="en-US"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br>
              <a:rPr lang="en-I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endParaRPr lang="en-I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5" name="Picture 4">
            <a:extLst>
              <a:ext uri="{FF2B5EF4-FFF2-40B4-BE49-F238E27FC236}">
                <a16:creationId xmlns:a16="http://schemas.microsoft.com/office/drawing/2014/main" id="{0B669962-C78A-1489-E2D1-4441A7B0AA6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11" b="89474" l="6373" r="89706">
                        <a14:foregroundMark x1="6373" y1="40789" x2="55882" y2="64474"/>
                        <a14:foregroundMark x1="55882" y1="64474" x2="81373" y2="44737"/>
                        <a14:foregroundMark x1="81373" y1="44737" x2="38235" y2="88158"/>
                        <a14:foregroundMark x1="38235" y1="88158" x2="35294" y2="81579"/>
                        <a14:foregroundMark x1="87255" y1="53947" x2="82843" y2="68421"/>
                      </a14:backgroundRemoval>
                    </a14:imgEffect>
                  </a14:imgLayer>
                </a14:imgProps>
              </a:ext>
              <a:ext uri="{28A0092B-C50C-407E-A947-70E740481C1C}">
                <a14:useLocalDpi xmlns:a14="http://schemas.microsoft.com/office/drawing/2010/main" val="0"/>
              </a:ext>
            </a:extLst>
          </a:blip>
          <a:stretch>
            <a:fillRect/>
          </a:stretch>
        </p:blipFill>
        <p:spPr>
          <a:xfrm>
            <a:off x="249014" y="0"/>
            <a:ext cx="2469009" cy="919827"/>
          </a:xfrm>
          <a:prstGeom prst="rect">
            <a:avLst/>
          </a:prstGeom>
        </p:spPr>
      </p:pic>
      <p:pic>
        <p:nvPicPr>
          <p:cNvPr id="10" name="Picture 9">
            <a:extLst>
              <a:ext uri="{FF2B5EF4-FFF2-40B4-BE49-F238E27FC236}">
                <a16:creationId xmlns:a16="http://schemas.microsoft.com/office/drawing/2014/main" id="{A2152280-3275-4819-B80E-D7E4B38BD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0185" y="1027317"/>
            <a:ext cx="5953125" cy="3800475"/>
          </a:xfrm>
          <a:prstGeom prst="rect">
            <a:avLst/>
          </a:prstGeom>
        </p:spPr>
      </p:pic>
      <p:sp>
        <p:nvSpPr>
          <p:cNvPr id="11" name="TextBox 10">
            <a:extLst>
              <a:ext uri="{FF2B5EF4-FFF2-40B4-BE49-F238E27FC236}">
                <a16:creationId xmlns:a16="http://schemas.microsoft.com/office/drawing/2014/main" id="{084465E6-F6ED-1354-3FBB-88D43E47A3BB}"/>
              </a:ext>
            </a:extLst>
          </p:cNvPr>
          <p:cNvSpPr txBox="1"/>
          <p:nvPr/>
        </p:nvSpPr>
        <p:spPr>
          <a:xfrm>
            <a:off x="1523999" y="5929077"/>
            <a:ext cx="3480619" cy="461665"/>
          </a:xfrm>
          <a:prstGeom prst="rect">
            <a:avLst/>
          </a:prstGeom>
          <a:noFill/>
        </p:spPr>
        <p:txBody>
          <a:bodyPr wrap="square" rtlCol="0">
            <a:spAutoFit/>
          </a:bodyPr>
          <a:lstStyle/>
          <a:p>
            <a:r>
              <a:rPr lang="en-US" sz="2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ea typeface="+mj-ea"/>
                <a:cs typeface="+mj-cs"/>
              </a:rPr>
              <a:t>Nikhil Lonkar</a:t>
            </a:r>
            <a:endParaRPr lang="en-IN" sz="2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ea typeface="+mj-ea"/>
              <a:cs typeface="+mj-cs"/>
            </a:endParaRPr>
          </a:p>
        </p:txBody>
      </p:sp>
    </p:spTree>
    <p:extLst>
      <p:ext uri="{BB962C8B-B14F-4D97-AF65-F5344CB8AC3E}">
        <p14:creationId xmlns:p14="http://schemas.microsoft.com/office/powerpoint/2010/main" val="2397779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C89AFF1-0DE0-9FA2-A0E0-2DD2A946B789}"/>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BE303A1E-2E90-2173-450B-27F5A70EA459}"/>
              </a:ext>
            </a:extLst>
          </p:cNvPr>
          <p:cNvSpPr/>
          <p:nvPr/>
        </p:nvSpPr>
        <p:spPr>
          <a:xfrm>
            <a:off x="249313" y="829862"/>
            <a:ext cx="5391138" cy="203132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1D2EC7B-73EC-0CAC-4922-C98788ECE99F}"/>
              </a:ext>
            </a:extLst>
          </p:cNvPr>
          <p:cNvSpPr txBox="1"/>
          <p:nvPr/>
        </p:nvSpPr>
        <p:spPr>
          <a:xfrm>
            <a:off x="341087" y="1060694"/>
            <a:ext cx="5207590" cy="1569660"/>
          </a:xfrm>
          <a:prstGeom prst="rect">
            <a:avLst/>
          </a:prstGeom>
          <a:noFill/>
        </p:spPr>
        <p:txBody>
          <a:bodyPr wrap="square">
            <a:spAutoFit/>
          </a:bodyPr>
          <a:lstStyle/>
          <a:p>
            <a:pPr>
              <a:buFont typeface="Arial" panose="020B0604020202020204" pitchFamily="34" charset="0"/>
              <a:buChar char="•"/>
            </a:pPr>
            <a:r>
              <a:rPr lang="en-US" sz="1200" dirty="0"/>
              <a:t>It’s hard to pinpoint exact timing, but a significant portion of Gen-Z entered the workforce during or after the pandemic, making engagement challenges more pronounced during this period.</a:t>
            </a:r>
          </a:p>
          <a:p>
            <a:endParaRPr lang="en-US" sz="1200" dirty="0"/>
          </a:p>
          <a:p>
            <a:pPr>
              <a:buNone/>
            </a:pPr>
            <a:r>
              <a:rPr lang="en-US" sz="1200" b="1" dirty="0"/>
              <a:t>Personal Thoughts:</a:t>
            </a:r>
          </a:p>
          <a:p>
            <a:pPr>
              <a:buFont typeface="Arial" panose="020B0604020202020204" pitchFamily="34" charset="0"/>
              <a:buChar char="•"/>
            </a:pPr>
            <a:r>
              <a:rPr lang="en-US" sz="1200" dirty="0"/>
              <a:t>Many friends started working during the pandemic—a time of massive uncertainty. The unstable job market has deeply impacted our plans for the future.</a:t>
            </a:r>
          </a:p>
        </p:txBody>
      </p:sp>
      <p:sp>
        <p:nvSpPr>
          <p:cNvPr id="8" name="Rectangle: Rounded Corners 7">
            <a:extLst>
              <a:ext uri="{FF2B5EF4-FFF2-40B4-BE49-F238E27FC236}">
                <a16:creationId xmlns:a16="http://schemas.microsoft.com/office/drawing/2014/main" id="{7DD2D798-2934-6BC8-A624-51E66865E62A}"/>
              </a:ext>
            </a:extLst>
          </p:cNvPr>
          <p:cNvSpPr/>
          <p:nvPr/>
        </p:nvSpPr>
        <p:spPr>
          <a:xfrm>
            <a:off x="249313" y="3726426"/>
            <a:ext cx="5391138" cy="263504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EC47198-9D87-54E0-54FC-2C851E502D8D}"/>
              </a:ext>
            </a:extLst>
          </p:cNvPr>
          <p:cNvSpPr txBox="1"/>
          <p:nvPr/>
        </p:nvSpPr>
        <p:spPr>
          <a:xfrm>
            <a:off x="420390" y="3882357"/>
            <a:ext cx="5128287" cy="2308324"/>
          </a:xfrm>
          <a:prstGeom prst="rect">
            <a:avLst/>
          </a:prstGeom>
          <a:noFill/>
        </p:spPr>
        <p:txBody>
          <a:bodyPr wrap="square">
            <a:spAutoFit/>
          </a:bodyPr>
          <a:lstStyle/>
          <a:p>
            <a:pPr>
              <a:buFont typeface="Arial" panose="020B0604020202020204" pitchFamily="34" charset="0"/>
              <a:buChar char="•"/>
            </a:pPr>
            <a:r>
              <a:rPr lang="en-US" sz="1200" dirty="0"/>
              <a:t>Engagement challenges exist globally and across various industries:</a:t>
            </a:r>
          </a:p>
          <a:p>
            <a:pPr marL="742950" lvl="1" indent="-285750">
              <a:buFont typeface="Arial" panose="020B0604020202020204" pitchFamily="34" charset="0"/>
              <a:buChar char="•"/>
            </a:pPr>
            <a:r>
              <a:rPr lang="en-US" sz="1200" b="1" dirty="0"/>
              <a:t>Traditional office settings</a:t>
            </a:r>
            <a:r>
              <a:rPr lang="en-US" sz="1200" dirty="0"/>
              <a:t> – Gen-Z increasingly prefers hybrid or flexible work.</a:t>
            </a:r>
          </a:p>
          <a:p>
            <a:pPr marL="742950" lvl="1" indent="-285750">
              <a:buFont typeface="Arial" panose="020B0604020202020204" pitchFamily="34" charset="0"/>
              <a:buChar char="•"/>
            </a:pPr>
            <a:r>
              <a:rPr lang="en-US" sz="1200" b="1" dirty="0"/>
              <a:t>Remote work models</a:t>
            </a:r>
            <a:r>
              <a:rPr lang="en-US" sz="1200" dirty="0"/>
              <a:t> – Digital collaboration tools are crucial.</a:t>
            </a:r>
          </a:p>
          <a:p>
            <a:pPr marL="742950" lvl="1" indent="-285750">
              <a:buFont typeface="Arial" panose="020B0604020202020204" pitchFamily="34" charset="0"/>
              <a:buChar char="•"/>
            </a:pPr>
            <a:r>
              <a:rPr lang="en-US" sz="1200" b="1" dirty="0"/>
              <a:t>Hybrid work structures</a:t>
            </a:r>
            <a:r>
              <a:rPr lang="en-US" sz="1200" dirty="0"/>
              <a:t> – Companies must balance in-office and remote needs.</a:t>
            </a:r>
          </a:p>
          <a:p>
            <a:pPr lvl="1"/>
            <a:endParaRPr lang="en-US" sz="1200" dirty="0"/>
          </a:p>
          <a:p>
            <a:pPr lvl="1"/>
            <a:endParaRPr lang="en-US" sz="1200" dirty="0"/>
          </a:p>
          <a:p>
            <a:pPr>
              <a:buNone/>
            </a:pPr>
            <a:r>
              <a:rPr lang="en-US" sz="1200" b="1" dirty="0"/>
              <a:t>Personal Thoughts:</a:t>
            </a:r>
          </a:p>
          <a:p>
            <a:pPr>
              <a:buFont typeface="Arial" panose="020B0604020202020204" pitchFamily="34" charset="0"/>
              <a:buChar char="•"/>
            </a:pPr>
            <a:r>
              <a:rPr lang="en-US" sz="1200" dirty="0"/>
              <a:t>On LinkedIn, I see frequent posts labeling our generation as unskilled or demanding. It’s discouraging and makes us feel like we constantly need a “reality check” from older professionals.</a:t>
            </a:r>
          </a:p>
        </p:txBody>
      </p:sp>
      <p:sp>
        <p:nvSpPr>
          <p:cNvPr id="11" name="Rectangle: Rounded Corners 10">
            <a:extLst>
              <a:ext uri="{FF2B5EF4-FFF2-40B4-BE49-F238E27FC236}">
                <a16:creationId xmlns:a16="http://schemas.microsoft.com/office/drawing/2014/main" id="{7A05B179-436A-7070-BDD7-508AA4382389}"/>
              </a:ext>
            </a:extLst>
          </p:cNvPr>
          <p:cNvSpPr/>
          <p:nvPr/>
        </p:nvSpPr>
        <p:spPr>
          <a:xfrm>
            <a:off x="6280046" y="829862"/>
            <a:ext cx="5391138" cy="553160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40B3828-C7C9-468F-AFC2-9218A0FBDAEE}"/>
              </a:ext>
            </a:extLst>
          </p:cNvPr>
          <p:cNvSpPr txBox="1"/>
          <p:nvPr/>
        </p:nvSpPr>
        <p:spPr>
          <a:xfrm>
            <a:off x="6760074" y="1046261"/>
            <a:ext cx="4431081" cy="5078314"/>
          </a:xfrm>
          <a:prstGeom prst="rect">
            <a:avLst/>
          </a:prstGeom>
          <a:noFill/>
        </p:spPr>
        <p:txBody>
          <a:bodyPr wrap="square">
            <a:spAutoFit/>
          </a:bodyPr>
          <a:lstStyle/>
          <a:p>
            <a:pPr>
              <a:buFont typeface="+mj-lt"/>
              <a:buAutoNum type="arabicPeriod"/>
            </a:pPr>
            <a:r>
              <a:rPr lang="en-US" sz="1200" b="1" dirty="0"/>
              <a:t>Employers:</a:t>
            </a:r>
            <a:r>
              <a:rPr lang="en-US" sz="1200" dirty="0"/>
              <a:t> Struggle to align with Gen-Z’s unique work style, making engagement difficult.</a:t>
            </a:r>
          </a:p>
          <a:p>
            <a:pPr>
              <a:buFont typeface="+mj-lt"/>
              <a:buAutoNum type="arabicPeriod"/>
            </a:pPr>
            <a:r>
              <a:rPr lang="en-US" sz="1200" b="1" dirty="0"/>
              <a:t>Communication gaps:</a:t>
            </a:r>
            <a:r>
              <a:rPr lang="en-US" sz="1200" dirty="0"/>
              <a:t> Inter-generational communication issues hinder idea-sharing and growth.</a:t>
            </a:r>
          </a:p>
          <a:p>
            <a:pPr>
              <a:buFont typeface="+mj-lt"/>
              <a:buAutoNum type="arabicPeriod"/>
            </a:pPr>
            <a:r>
              <a:rPr lang="en-US" sz="1200" b="1" dirty="0"/>
              <a:t>Businesses:</a:t>
            </a:r>
            <a:r>
              <a:rPr lang="en-US" sz="1200" dirty="0"/>
              <a:t> Gen-Z is often seen as disloyal and prone to frequent job changes, complicating retention efforts.</a:t>
            </a:r>
          </a:p>
          <a:p>
            <a:pPr>
              <a:buFont typeface="+mj-lt"/>
              <a:buAutoNum type="arabicPeriod"/>
            </a:pPr>
            <a:r>
              <a:rPr lang="en-US" sz="1200" b="1" dirty="0"/>
              <a:t>Families:</a:t>
            </a:r>
            <a:r>
              <a:rPr lang="en-US" sz="1200" dirty="0"/>
              <a:t> Lack understanding of Gen-Z’s aspirations, leading to stress and frustration.</a:t>
            </a:r>
          </a:p>
          <a:p>
            <a:pPr>
              <a:buFont typeface="+mj-lt"/>
              <a:buAutoNum type="arabicPeriod"/>
            </a:pPr>
            <a:r>
              <a:rPr lang="en-US" sz="1200" b="1" dirty="0"/>
              <a:t>Gen-Z themselves:</a:t>
            </a:r>
            <a:r>
              <a:rPr lang="en-US" sz="1200" dirty="0"/>
              <a:t> Feel powerless, forced to adapt at the cost of their own expectations for a better life, which leads to burnout and mental health issues.</a:t>
            </a:r>
          </a:p>
          <a:p>
            <a:pPr>
              <a:buFont typeface="+mj-lt"/>
              <a:buAutoNum type="arabicPeriod"/>
            </a:pPr>
            <a:endParaRPr lang="en-US" sz="1200" dirty="0"/>
          </a:p>
          <a:p>
            <a:pPr>
              <a:buFont typeface="+mj-lt"/>
              <a:buAutoNum type="arabicPeriod"/>
            </a:pPr>
            <a:endParaRPr lang="en-US" sz="1200" dirty="0"/>
          </a:p>
          <a:p>
            <a:pPr>
              <a:buFont typeface="+mj-lt"/>
              <a:buAutoNum type="arabicPeriod"/>
            </a:pPr>
            <a:endParaRPr lang="en-US" sz="1200" dirty="0"/>
          </a:p>
          <a:p>
            <a:endParaRPr lang="en-US" sz="1200" dirty="0"/>
          </a:p>
          <a:p>
            <a:pPr>
              <a:buNone/>
            </a:pPr>
            <a:r>
              <a:rPr lang="en-US" sz="1200" b="1" dirty="0"/>
              <a:t>Personal Thoughts:</a:t>
            </a:r>
          </a:p>
          <a:p>
            <a:pPr>
              <a:buFont typeface="Arial" panose="020B0604020202020204" pitchFamily="34" charset="0"/>
              <a:buChar char="•"/>
            </a:pPr>
            <a:r>
              <a:rPr lang="en-US" sz="1200" dirty="0"/>
              <a:t>In a webinar, I met someone who admitted not knowing how to align with Gen-Z, though he saw them as valuable assets.</a:t>
            </a:r>
          </a:p>
          <a:p>
            <a:pPr>
              <a:buFont typeface="Arial" panose="020B0604020202020204" pitchFamily="34" charset="0"/>
              <a:buChar char="•"/>
            </a:pPr>
            <a:r>
              <a:rPr lang="en-US" sz="1200" dirty="0"/>
              <a:t>Many older professionals on LinkedIn told me to “keep expectations low” and avoid demanding better work-life balance. I found this extremely frustrating—it stifles growth.</a:t>
            </a:r>
          </a:p>
          <a:p>
            <a:pPr>
              <a:buFont typeface="Arial" panose="020B0604020202020204" pitchFamily="34" charset="0"/>
              <a:buChar char="•"/>
            </a:pPr>
            <a:r>
              <a:rPr lang="en-US" sz="1200" dirty="0"/>
              <a:t>I saw posts calling Gen-Z “not loyal” and advising businesses not to cater to their demands because it might upset power dynamics.</a:t>
            </a:r>
          </a:p>
          <a:p>
            <a:pPr>
              <a:buFont typeface="Arial" panose="020B0604020202020204" pitchFamily="34" charset="0"/>
              <a:buChar char="•"/>
            </a:pPr>
            <a:r>
              <a:rPr lang="en-US" sz="1200" dirty="0"/>
              <a:t>During my master’s thesis, my supervisor took credit for my work. I did nothing because my degree depended on his signature. That powerless feeling was horrible, and many friends went through similar situations, silenced when asking for better conditions.</a:t>
            </a:r>
          </a:p>
        </p:txBody>
      </p:sp>
      <p:sp>
        <p:nvSpPr>
          <p:cNvPr id="6" name="TextBox 5">
            <a:extLst>
              <a:ext uri="{FF2B5EF4-FFF2-40B4-BE49-F238E27FC236}">
                <a16:creationId xmlns:a16="http://schemas.microsoft.com/office/drawing/2014/main" id="{DDCA5961-695D-E44E-5B3C-3525470758EB}"/>
              </a:ext>
            </a:extLst>
          </p:cNvPr>
          <p:cNvSpPr txBox="1"/>
          <p:nvPr/>
        </p:nvSpPr>
        <p:spPr>
          <a:xfrm>
            <a:off x="1420882" y="345114"/>
            <a:ext cx="3048000" cy="369332"/>
          </a:xfrm>
          <a:prstGeom prst="rect">
            <a:avLst/>
          </a:prstGeom>
          <a:noFill/>
        </p:spPr>
        <p:txBody>
          <a:bodyPr wrap="square">
            <a:spAutoFit/>
          </a:bodyPr>
          <a:lstStyle/>
          <a:p>
            <a:pPr algn="ctr">
              <a:buNone/>
            </a:pPr>
            <a:r>
              <a:rPr lang="en-US" sz="1800" b="1" dirty="0"/>
              <a:t>When is this happening?</a:t>
            </a:r>
          </a:p>
        </p:txBody>
      </p:sp>
      <p:sp>
        <p:nvSpPr>
          <p:cNvPr id="10" name="TextBox 9">
            <a:extLst>
              <a:ext uri="{FF2B5EF4-FFF2-40B4-BE49-F238E27FC236}">
                <a16:creationId xmlns:a16="http://schemas.microsoft.com/office/drawing/2014/main" id="{CF936D3D-52F9-2BD5-6347-AFC099E1C8EE}"/>
              </a:ext>
            </a:extLst>
          </p:cNvPr>
          <p:cNvSpPr txBox="1"/>
          <p:nvPr/>
        </p:nvSpPr>
        <p:spPr>
          <a:xfrm>
            <a:off x="1420882" y="3310927"/>
            <a:ext cx="3038169" cy="369332"/>
          </a:xfrm>
          <a:prstGeom prst="rect">
            <a:avLst/>
          </a:prstGeom>
          <a:noFill/>
        </p:spPr>
        <p:txBody>
          <a:bodyPr wrap="square">
            <a:spAutoFit/>
          </a:bodyPr>
          <a:lstStyle/>
          <a:p>
            <a:pPr algn="ctr">
              <a:buNone/>
            </a:pPr>
            <a:r>
              <a:rPr lang="en-US" sz="1800" b="1" dirty="0"/>
              <a:t>Where is this happening?</a:t>
            </a:r>
          </a:p>
        </p:txBody>
      </p:sp>
      <p:sp>
        <p:nvSpPr>
          <p:cNvPr id="13" name="TextBox 12">
            <a:extLst>
              <a:ext uri="{FF2B5EF4-FFF2-40B4-BE49-F238E27FC236}">
                <a16:creationId xmlns:a16="http://schemas.microsoft.com/office/drawing/2014/main" id="{C6C4D5D1-C300-978B-8096-4D4571231742}"/>
              </a:ext>
            </a:extLst>
          </p:cNvPr>
          <p:cNvSpPr txBox="1"/>
          <p:nvPr/>
        </p:nvSpPr>
        <p:spPr>
          <a:xfrm>
            <a:off x="7341310" y="345114"/>
            <a:ext cx="2900516" cy="369332"/>
          </a:xfrm>
          <a:prstGeom prst="rect">
            <a:avLst/>
          </a:prstGeom>
          <a:noFill/>
        </p:spPr>
        <p:txBody>
          <a:bodyPr wrap="square">
            <a:spAutoFit/>
          </a:bodyPr>
          <a:lstStyle/>
          <a:p>
            <a:pPr algn="ctr">
              <a:buNone/>
            </a:pPr>
            <a:r>
              <a:rPr lang="en-US" sz="1800" b="1" dirty="0"/>
              <a:t>Why is this happening?</a:t>
            </a:r>
          </a:p>
        </p:txBody>
      </p:sp>
      <p:cxnSp>
        <p:nvCxnSpPr>
          <p:cNvPr id="14" name="Straight Connector 13">
            <a:extLst>
              <a:ext uri="{FF2B5EF4-FFF2-40B4-BE49-F238E27FC236}">
                <a16:creationId xmlns:a16="http://schemas.microsoft.com/office/drawing/2014/main" id="{34618D2D-6E85-5E8C-74DE-8FB4611C2047}"/>
              </a:ext>
            </a:extLst>
          </p:cNvPr>
          <p:cNvCxnSpPr>
            <a:cxnSpLocks/>
          </p:cNvCxnSpPr>
          <p:nvPr/>
        </p:nvCxnSpPr>
        <p:spPr>
          <a:xfrm>
            <a:off x="375920" y="3153704"/>
            <a:ext cx="5264531" cy="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86204D4-7F1E-FDA5-B46C-90D82E8C2642}"/>
              </a:ext>
            </a:extLst>
          </p:cNvPr>
          <p:cNvCxnSpPr>
            <a:cxnSpLocks/>
          </p:cNvCxnSpPr>
          <p:nvPr/>
        </p:nvCxnSpPr>
        <p:spPr>
          <a:xfrm>
            <a:off x="6010277" y="802093"/>
            <a:ext cx="0" cy="538700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6692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F7290D-C1DF-4C9A-3EC7-92D38CCC1328}"/>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5EDDD135-C11E-C5D9-B3A0-0E085E05FB5A}"/>
              </a:ext>
            </a:extLst>
          </p:cNvPr>
          <p:cNvSpPr/>
          <p:nvPr/>
        </p:nvSpPr>
        <p:spPr>
          <a:xfrm>
            <a:off x="208171" y="1258528"/>
            <a:ext cx="5391138" cy="47293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235EAED-12D9-65AC-7C69-297FC8AD22C2}"/>
              </a:ext>
            </a:extLst>
          </p:cNvPr>
          <p:cNvSpPr txBox="1"/>
          <p:nvPr/>
        </p:nvSpPr>
        <p:spPr>
          <a:xfrm>
            <a:off x="557054" y="2099692"/>
            <a:ext cx="4909682" cy="3046988"/>
          </a:xfrm>
          <a:prstGeom prst="rect">
            <a:avLst/>
          </a:prstGeom>
          <a:noFill/>
        </p:spPr>
        <p:txBody>
          <a:bodyPr wrap="square">
            <a:spAutoFit/>
          </a:bodyPr>
          <a:lstStyle/>
          <a:p>
            <a:pPr>
              <a:buFont typeface="+mj-lt"/>
              <a:buAutoNum type="arabicPeriod"/>
            </a:pPr>
            <a:r>
              <a:rPr lang="en-US" sz="1200" b="1" dirty="0"/>
              <a:t>End of Generational Trauma:</a:t>
            </a:r>
            <a:r>
              <a:rPr lang="en-US" sz="1200" dirty="0"/>
              <a:t> Millennials identified trauma; Gen-Z is determined to break free from it. I experienced this firsthand, overcoming challenges at home.</a:t>
            </a:r>
          </a:p>
          <a:p>
            <a:pPr>
              <a:buFont typeface="+mj-lt"/>
              <a:buAutoNum type="arabicPeriod"/>
            </a:pPr>
            <a:r>
              <a:rPr lang="en-US" sz="1200" b="1" dirty="0"/>
              <a:t>Mental Health Awareness:</a:t>
            </a:r>
            <a:r>
              <a:rPr lang="en-US" sz="1200" dirty="0"/>
              <a:t> More people view mental health professionals as helpers, not just for “mad” people.</a:t>
            </a:r>
          </a:p>
          <a:p>
            <a:pPr>
              <a:buFont typeface="+mj-lt"/>
              <a:buAutoNum type="arabicPeriod"/>
            </a:pPr>
            <a:r>
              <a:rPr lang="en-US" sz="1200" b="1" dirty="0"/>
              <a:t>Pandemic Impact:</a:t>
            </a:r>
            <a:r>
              <a:rPr lang="en-US" sz="1200" dirty="0"/>
              <a:t> Forced remote learning and personal loss made us question spending life in unfulfilling jobs.</a:t>
            </a:r>
          </a:p>
          <a:p>
            <a:pPr>
              <a:buFont typeface="+mj-lt"/>
              <a:buAutoNum type="arabicPeriod"/>
            </a:pPr>
            <a:r>
              <a:rPr lang="en-US" sz="1200" b="1" dirty="0"/>
              <a:t>Amplified Voices on Social Media:</a:t>
            </a:r>
            <a:r>
              <a:rPr lang="en-US" sz="1200" dirty="0"/>
              <a:t> We want independence without corporate “enslavement.”</a:t>
            </a:r>
          </a:p>
          <a:p>
            <a:pPr>
              <a:buFont typeface="+mj-lt"/>
              <a:buAutoNum type="arabicPeriod"/>
            </a:pPr>
            <a:r>
              <a:rPr lang="en-US" sz="1200" b="1" dirty="0"/>
              <a:t>Economic Conditions:</a:t>
            </a:r>
            <a:r>
              <a:rPr lang="en-US" sz="1200" dirty="0"/>
              <a:t> Recessions reveal how employers can be disloyal too. Loyalty should go both ways.</a:t>
            </a:r>
          </a:p>
          <a:p>
            <a:pPr>
              <a:buFont typeface="+mj-lt"/>
              <a:buAutoNum type="arabicPeriod"/>
            </a:pPr>
            <a:r>
              <a:rPr lang="en-US" sz="1200" b="1" dirty="0"/>
              <a:t>Rising Living Costs:</a:t>
            </a:r>
            <a:r>
              <a:rPr lang="en-US" sz="1200" dirty="0"/>
              <a:t> Salaries haven’t kept pace, and many freshers are expected to work for minimal or no pay. Companies offering Rs 10,000/month for full-time work baffles me.</a:t>
            </a:r>
          </a:p>
          <a:p>
            <a:pPr>
              <a:buFont typeface="+mj-lt"/>
              <a:buAutoNum type="arabicPeriod"/>
            </a:pPr>
            <a:r>
              <a:rPr lang="en-US" sz="1200" b="1" dirty="0"/>
              <a:t>Self-Help Resources:</a:t>
            </a:r>
            <a:r>
              <a:rPr lang="en-US" sz="1200" dirty="0"/>
              <a:t> Books like </a:t>
            </a:r>
            <a:r>
              <a:rPr lang="en-US" sz="1200" i="1" dirty="0"/>
              <a:t>The Things You Can See Only When You Slow Down</a:t>
            </a:r>
            <a:r>
              <a:rPr lang="en-US" sz="1200" dirty="0"/>
              <a:t> and </a:t>
            </a:r>
            <a:r>
              <a:rPr lang="en-US" sz="1200" i="1" dirty="0"/>
              <a:t>Imperfect</a:t>
            </a:r>
            <a:r>
              <a:rPr lang="en-US" sz="1200" dirty="0"/>
              <a:t> by </a:t>
            </a:r>
            <a:r>
              <a:rPr lang="en-US" sz="1200" dirty="0" err="1"/>
              <a:t>Haemin</a:t>
            </a:r>
            <a:r>
              <a:rPr lang="en-US" sz="1200" dirty="0"/>
              <a:t> </a:t>
            </a:r>
            <a:r>
              <a:rPr lang="en-US" sz="1200" dirty="0" err="1"/>
              <a:t>Sunim</a:t>
            </a:r>
            <a:r>
              <a:rPr lang="en-US" sz="1200" dirty="0"/>
              <a:t> changed my outlook on life.</a:t>
            </a:r>
          </a:p>
        </p:txBody>
      </p:sp>
      <p:sp>
        <p:nvSpPr>
          <p:cNvPr id="7" name="Rectangle: Rounded Corners 6">
            <a:extLst>
              <a:ext uri="{FF2B5EF4-FFF2-40B4-BE49-F238E27FC236}">
                <a16:creationId xmlns:a16="http://schemas.microsoft.com/office/drawing/2014/main" id="{6086EEC4-00A2-324F-E3B5-F87F0155BDB7}"/>
              </a:ext>
            </a:extLst>
          </p:cNvPr>
          <p:cNvSpPr/>
          <p:nvPr/>
        </p:nvSpPr>
        <p:spPr>
          <a:xfrm>
            <a:off x="6444883" y="1179018"/>
            <a:ext cx="5391138" cy="47293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71CBD15-C041-30F6-8399-E2082B64A6B6}"/>
              </a:ext>
            </a:extLst>
          </p:cNvPr>
          <p:cNvSpPr txBox="1"/>
          <p:nvPr/>
        </p:nvSpPr>
        <p:spPr>
          <a:xfrm>
            <a:off x="6813756" y="2099692"/>
            <a:ext cx="4572000" cy="3135730"/>
          </a:xfrm>
          <a:prstGeom prst="rect">
            <a:avLst/>
          </a:prstGeom>
          <a:noFill/>
        </p:spPr>
        <p:txBody>
          <a:bodyPr wrap="square">
            <a:spAutoFit/>
          </a:bodyPr>
          <a:lstStyle/>
          <a:p>
            <a:pPr marL="342900" marR="0" lvl="0" indent="-342900">
              <a:lnSpc>
                <a:spcPct val="115000"/>
              </a:lnSpc>
              <a:spcBef>
                <a:spcPts val="0"/>
              </a:spcBef>
              <a:spcAft>
                <a:spcPts val="0"/>
              </a:spcAft>
              <a:buFont typeface="+mj-lt"/>
              <a:buAutoNum type="arabicPeriod"/>
            </a:pPr>
            <a:r>
              <a:rPr lang="en-US" sz="1400" u="sng" kern="100" dirty="0">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2"/>
              </a:rPr>
              <a:t>Authentically Gen Z: The Values, Aspirations &amp; Drivers That Will Re-Define the Future of Work</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u="sng" kern="100" dirty="0">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3"/>
              </a:rPr>
              <a:t>Gen Z: The workers who want it all</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u="sng" kern="100" dirty="0">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4"/>
              </a:rPr>
              <a:t>Sentiments of Indian Gen Z workforce in 2023: Part I</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u="sng" kern="100" dirty="0">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5"/>
              </a:rPr>
              <a:t>Gen-Z Is Labeled As ‘Difficult’ In The Workplace, But There’s More To The Story</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u="sng" kern="100" dirty="0">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6"/>
              </a:rPr>
              <a:t>How does Gen Z see its place in the working world? With trepidation</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u="sng" kern="100" dirty="0">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7"/>
              </a:rPr>
              <a:t>Why Gen Z workers are already so burned out</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rabicPeriod"/>
            </a:pPr>
            <a:r>
              <a:rPr lang="en-US" sz="1400" u="sng" kern="100" dirty="0">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8"/>
              </a:rPr>
              <a:t>Aspirations &amp; Wants of Generation Z - A Study on the Work Force of the Future</a:t>
            </a:r>
            <a:r>
              <a:rPr lang="en-US" sz="1400" kern="100" dirty="0">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a:buNone/>
            </a:pPr>
            <a:endParaRPr lang="en-US" sz="1400" dirty="0"/>
          </a:p>
        </p:txBody>
      </p:sp>
      <p:sp>
        <p:nvSpPr>
          <p:cNvPr id="6" name="TextBox 5">
            <a:extLst>
              <a:ext uri="{FF2B5EF4-FFF2-40B4-BE49-F238E27FC236}">
                <a16:creationId xmlns:a16="http://schemas.microsoft.com/office/drawing/2014/main" id="{94D2CC06-09F6-73A6-7F55-8CF1FB2E5E0F}"/>
              </a:ext>
            </a:extLst>
          </p:cNvPr>
          <p:cNvSpPr txBox="1"/>
          <p:nvPr/>
        </p:nvSpPr>
        <p:spPr>
          <a:xfrm>
            <a:off x="494836" y="546989"/>
            <a:ext cx="4817807" cy="646331"/>
          </a:xfrm>
          <a:prstGeom prst="rect">
            <a:avLst/>
          </a:prstGeom>
          <a:noFill/>
        </p:spPr>
        <p:txBody>
          <a:bodyPr wrap="square">
            <a:spAutoFit/>
          </a:bodyPr>
          <a:lstStyle/>
          <a:p>
            <a:pPr algn="ctr">
              <a:buNone/>
            </a:pPr>
            <a:r>
              <a:rPr lang="en-US" b="1" dirty="0"/>
              <a:t>Personal Thoughts on Factors Contributing to Gen-Z’s Shift in Mindset</a:t>
            </a:r>
          </a:p>
        </p:txBody>
      </p:sp>
      <p:sp>
        <p:nvSpPr>
          <p:cNvPr id="8" name="TextBox 7">
            <a:extLst>
              <a:ext uri="{FF2B5EF4-FFF2-40B4-BE49-F238E27FC236}">
                <a16:creationId xmlns:a16="http://schemas.microsoft.com/office/drawing/2014/main" id="{0405F26E-FB0D-8DBE-9CCF-18368016E99D}"/>
              </a:ext>
            </a:extLst>
          </p:cNvPr>
          <p:cNvSpPr txBox="1"/>
          <p:nvPr/>
        </p:nvSpPr>
        <p:spPr>
          <a:xfrm>
            <a:off x="6333820" y="670100"/>
            <a:ext cx="5391138" cy="369332"/>
          </a:xfrm>
          <a:prstGeom prst="rect">
            <a:avLst/>
          </a:prstGeom>
          <a:noFill/>
        </p:spPr>
        <p:txBody>
          <a:bodyPr wrap="square" rtlCol="0">
            <a:spAutoFit/>
          </a:bodyPr>
          <a:lstStyle/>
          <a:p>
            <a:pPr algn="ctr"/>
            <a:r>
              <a:rPr lang="en-US" b="1" dirty="0"/>
              <a:t>References</a:t>
            </a:r>
          </a:p>
        </p:txBody>
      </p:sp>
      <p:cxnSp>
        <p:nvCxnSpPr>
          <p:cNvPr id="9" name="Straight Connector 8">
            <a:extLst>
              <a:ext uri="{FF2B5EF4-FFF2-40B4-BE49-F238E27FC236}">
                <a16:creationId xmlns:a16="http://schemas.microsoft.com/office/drawing/2014/main" id="{4841851B-D505-D996-3394-BF3F14E0A6B6}"/>
              </a:ext>
            </a:extLst>
          </p:cNvPr>
          <p:cNvCxnSpPr>
            <a:cxnSpLocks/>
          </p:cNvCxnSpPr>
          <p:nvPr/>
        </p:nvCxnSpPr>
        <p:spPr>
          <a:xfrm>
            <a:off x="6010277" y="802093"/>
            <a:ext cx="0" cy="538700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8761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B82B28-7436-332C-1920-8EF969A585B6}"/>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accent2"/>
              </a:solidFill>
            </a:endParaRPr>
          </a:p>
        </p:txBody>
      </p:sp>
      <p:sp>
        <p:nvSpPr>
          <p:cNvPr id="3" name="TextBox 2">
            <a:extLst>
              <a:ext uri="{FF2B5EF4-FFF2-40B4-BE49-F238E27FC236}">
                <a16:creationId xmlns:a16="http://schemas.microsoft.com/office/drawing/2014/main" id="{B1C6A859-B79B-2ACC-6F6A-0347D12FE8A2}"/>
              </a:ext>
            </a:extLst>
          </p:cNvPr>
          <p:cNvSpPr txBox="1"/>
          <p:nvPr/>
        </p:nvSpPr>
        <p:spPr>
          <a:xfrm>
            <a:off x="3048000" y="1720840"/>
            <a:ext cx="6096000" cy="3416320"/>
          </a:xfrm>
          <a:prstGeom prst="rect">
            <a:avLst/>
          </a:prstGeom>
          <a:noFill/>
        </p:spPr>
        <p:txBody>
          <a:bodyPr wrap="square">
            <a:spAutoFit/>
          </a:bodyPr>
          <a:lstStyle/>
          <a:p>
            <a:pPr algn="ctr"/>
            <a:r>
              <a:rPr lang="en-IN" sz="7200" dirty="0">
                <a:ln w="0">
                  <a:solidFill>
                    <a:schemeClr val="accent2"/>
                  </a:solidFill>
                </a:ln>
                <a:solidFill>
                  <a:schemeClr val="accent2"/>
                </a:solidFill>
                <a:effectLst>
                  <a:outerShdw blurRad="50800" dist="38100" dir="5400000" algn="t" rotWithShape="0">
                    <a:prstClr val="black">
                      <a:alpha val="40000"/>
                    </a:prstClr>
                  </a:outerShdw>
                  <a:reflection blurRad="6350" stA="53000" endA="300" endPos="35500" dir="5400000" sy="-90000" algn="bl" rotWithShape="0"/>
                </a:effectLst>
                <a:latin typeface="Segoe UI Black" panose="020B0A02040204020203" pitchFamily="34" charset="0"/>
                <a:ea typeface="Segoe UI Black" panose="020B0A02040204020203" pitchFamily="34" charset="0"/>
              </a:rPr>
              <a:t>STAGE 3: DATA COLLECTION</a:t>
            </a:r>
          </a:p>
        </p:txBody>
      </p:sp>
    </p:spTree>
    <p:extLst>
      <p:ext uri="{BB962C8B-B14F-4D97-AF65-F5344CB8AC3E}">
        <p14:creationId xmlns:p14="http://schemas.microsoft.com/office/powerpoint/2010/main" val="413114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40A5AB4-6CCD-0367-4EA1-EC9F4CE95B87}"/>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26D55DEA-A259-5649-42D2-E05751937F8B}"/>
              </a:ext>
            </a:extLst>
          </p:cNvPr>
          <p:cNvSpPr/>
          <p:nvPr/>
        </p:nvSpPr>
        <p:spPr>
          <a:xfrm>
            <a:off x="322849" y="2538008"/>
            <a:ext cx="5178391" cy="19169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6672B1E-3984-E8EF-9A1B-EF0564BB8A1B}"/>
              </a:ext>
            </a:extLst>
          </p:cNvPr>
          <p:cNvSpPr/>
          <p:nvPr/>
        </p:nvSpPr>
        <p:spPr>
          <a:xfrm>
            <a:off x="227600" y="330988"/>
            <a:ext cx="5178391" cy="191691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39FB5BB-A2A6-4357-6EAA-B65699F8E385}"/>
              </a:ext>
            </a:extLst>
          </p:cNvPr>
          <p:cNvSpPr/>
          <p:nvPr/>
        </p:nvSpPr>
        <p:spPr>
          <a:xfrm>
            <a:off x="6786009" y="330988"/>
            <a:ext cx="5178391" cy="637192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4FF15C2-7776-0E91-E2E3-0300DD04E677}"/>
              </a:ext>
            </a:extLst>
          </p:cNvPr>
          <p:cNvPicPr>
            <a:picLocks noChangeAspect="1"/>
          </p:cNvPicPr>
          <p:nvPr/>
        </p:nvPicPr>
        <p:blipFill>
          <a:blip r:embed="rId2"/>
          <a:stretch>
            <a:fillRect/>
          </a:stretch>
        </p:blipFill>
        <p:spPr>
          <a:xfrm>
            <a:off x="7120914" y="623477"/>
            <a:ext cx="4508579" cy="5786946"/>
          </a:xfrm>
          <a:prstGeom prst="rect">
            <a:avLst/>
          </a:prstGeom>
        </p:spPr>
      </p:pic>
      <p:pic>
        <p:nvPicPr>
          <p:cNvPr id="6" name="Picture 5">
            <a:extLst>
              <a:ext uri="{FF2B5EF4-FFF2-40B4-BE49-F238E27FC236}">
                <a16:creationId xmlns:a16="http://schemas.microsoft.com/office/drawing/2014/main" id="{3739E4BB-67E3-876A-F91D-30268C1AC39B}"/>
              </a:ext>
            </a:extLst>
          </p:cNvPr>
          <p:cNvPicPr>
            <a:picLocks noChangeAspect="1"/>
          </p:cNvPicPr>
          <p:nvPr/>
        </p:nvPicPr>
        <p:blipFill>
          <a:blip r:embed="rId3"/>
          <a:stretch>
            <a:fillRect/>
          </a:stretch>
        </p:blipFill>
        <p:spPr>
          <a:xfrm>
            <a:off x="1475694" y="492437"/>
            <a:ext cx="3219450" cy="1698502"/>
          </a:xfrm>
          <a:prstGeom prst="rect">
            <a:avLst/>
          </a:prstGeom>
        </p:spPr>
      </p:pic>
      <p:pic>
        <p:nvPicPr>
          <p:cNvPr id="7" name="Picture 6">
            <a:extLst>
              <a:ext uri="{FF2B5EF4-FFF2-40B4-BE49-F238E27FC236}">
                <a16:creationId xmlns:a16="http://schemas.microsoft.com/office/drawing/2014/main" id="{86D54C77-4410-2346-8334-F93F46D4FC9C}"/>
              </a:ext>
            </a:extLst>
          </p:cNvPr>
          <p:cNvPicPr>
            <a:picLocks noChangeAspect="1"/>
          </p:cNvPicPr>
          <p:nvPr/>
        </p:nvPicPr>
        <p:blipFill>
          <a:blip r:embed="rId4"/>
          <a:stretch>
            <a:fillRect/>
          </a:stretch>
        </p:blipFill>
        <p:spPr>
          <a:xfrm>
            <a:off x="1434988" y="2626251"/>
            <a:ext cx="2859501" cy="1740425"/>
          </a:xfrm>
          <a:prstGeom prst="rect">
            <a:avLst/>
          </a:prstGeom>
        </p:spPr>
      </p:pic>
      <p:sp>
        <p:nvSpPr>
          <p:cNvPr id="8" name="Rectangle: Rounded Corners 7">
            <a:extLst>
              <a:ext uri="{FF2B5EF4-FFF2-40B4-BE49-F238E27FC236}">
                <a16:creationId xmlns:a16="http://schemas.microsoft.com/office/drawing/2014/main" id="{F0BBDEA5-BA43-44C1-3B49-FA6035C56BBC}"/>
              </a:ext>
            </a:extLst>
          </p:cNvPr>
          <p:cNvSpPr/>
          <p:nvPr/>
        </p:nvSpPr>
        <p:spPr>
          <a:xfrm>
            <a:off x="322850" y="4801989"/>
            <a:ext cx="5178391" cy="191691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3955B8E-4794-AF36-C5F9-C69380033BC1}"/>
              </a:ext>
            </a:extLst>
          </p:cNvPr>
          <p:cNvPicPr>
            <a:picLocks noChangeAspect="1"/>
          </p:cNvPicPr>
          <p:nvPr/>
        </p:nvPicPr>
        <p:blipFill>
          <a:blip r:embed="rId5"/>
          <a:stretch>
            <a:fillRect/>
          </a:stretch>
        </p:blipFill>
        <p:spPr>
          <a:xfrm>
            <a:off x="1475693" y="4931821"/>
            <a:ext cx="3219451" cy="1595190"/>
          </a:xfrm>
          <a:prstGeom prst="rect">
            <a:avLst/>
          </a:prstGeom>
        </p:spPr>
      </p:pic>
      <p:cxnSp>
        <p:nvCxnSpPr>
          <p:cNvPr id="10" name="Straight Connector 9">
            <a:extLst>
              <a:ext uri="{FF2B5EF4-FFF2-40B4-BE49-F238E27FC236}">
                <a16:creationId xmlns:a16="http://schemas.microsoft.com/office/drawing/2014/main" id="{B778785D-283F-E9F4-C5C6-A20241168721}"/>
              </a:ext>
            </a:extLst>
          </p:cNvPr>
          <p:cNvCxnSpPr/>
          <p:nvPr/>
        </p:nvCxnSpPr>
        <p:spPr>
          <a:xfrm>
            <a:off x="6096000" y="330988"/>
            <a:ext cx="0" cy="6288887"/>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8649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20BF01-6651-36E9-0332-C6A22E5CC630}"/>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A0D2BEB-4151-A2DC-B247-867FDEA727D1}"/>
              </a:ext>
            </a:extLst>
          </p:cNvPr>
          <p:cNvSpPr txBox="1"/>
          <p:nvPr/>
        </p:nvSpPr>
        <p:spPr>
          <a:xfrm>
            <a:off x="3048000" y="1575308"/>
            <a:ext cx="6096000" cy="4524315"/>
          </a:xfrm>
          <a:prstGeom prst="rect">
            <a:avLst/>
          </a:prstGeom>
          <a:noFill/>
        </p:spPr>
        <p:txBody>
          <a:bodyPr wrap="square">
            <a:spAutoFit/>
          </a:bodyPr>
          <a:lstStyle/>
          <a:p>
            <a:pPr algn="ctr"/>
            <a:r>
              <a:rPr lang="en-IN" sz="7200" dirty="0">
                <a:ln w="0">
                  <a:solidFill>
                    <a:schemeClr val="accent2"/>
                  </a:solidFill>
                </a:ln>
                <a:solidFill>
                  <a:schemeClr val="accent2"/>
                </a:solidFill>
                <a:effectLst>
                  <a:outerShdw blurRad="50800" dist="38100" dir="5400000" algn="t" rotWithShape="0">
                    <a:prstClr val="black">
                      <a:alpha val="40000"/>
                    </a:prstClr>
                  </a:outerShdw>
                  <a:reflection blurRad="6350" stA="53000" endA="300" endPos="35500" dir="5400000" sy="-90000" algn="bl" rotWithShape="0"/>
                </a:effectLst>
                <a:latin typeface="Segoe UI Black" panose="020B0A02040204020203" pitchFamily="34" charset="0"/>
                <a:ea typeface="Segoe UI Black" panose="020B0A02040204020203" pitchFamily="34" charset="0"/>
              </a:rPr>
              <a:t>STAGE 4: Data Cleaning &amp; Preparation</a:t>
            </a:r>
          </a:p>
        </p:txBody>
      </p:sp>
    </p:spTree>
    <p:extLst>
      <p:ext uri="{BB962C8B-B14F-4D97-AF65-F5344CB8AC3E}">
        <p14:creationId xmlns:p14="http://schemas.microsoft.com/office/powerpoint/2010/main" val="1553419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C39BB0C-EDDE-0ABA-3E67-D8B1B7A6C733}"/>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74943839-9202-175C-EF04-97D42C9A8020}"/>
              </a:ext>
            </a:extLst>
          </p:cNvPr>
          <p:cNvSpPr/>
          <p:nvPr/>
        </p:nvSpPr>
        <p:spPr>
          <a:xfrm>
            <a:off x="3506804" y="2625211"/>
            <a:ext cx="5178391" cy="204511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B071169-70F5-8490-8C10-BA4E9F346870}"/>
              </a:ext>
            </a:extLst>
          </p:cNvPr>
          <p:cNvSpPr txBox="1"/>
          <p:nvPr/>
        </p:nvSpPr>
        <p:spPr>
          <a:xfrm>
            <a:off x="4125507" y="2770603"/>
            <a:ext cx="3940984" cy="1754326"/>
          </a:xfrm>
          <a:prstGeom prst="rect">
            <a:avLst/>
          </a:prstGeom>
          <a:noFill/>
        </p:spPr>
        <p:txBody>
          <a:bodyPr wrap="square">
            <a:spAutoFit/>
          </a:bodyPr>
          <a:lstStyle/>
          <a:p>
            <a:r>
              <a:rPr lang="en-US" dirty="0"/>
              <a:t>Renamed column headers for clarity</a:t>
            </a:r>
          </a:p>
          <a:p>
            <a:r>
              <a:rPr lang="en-US" dirty="0"/>
              <a:t>Converted null values to zeros</a:t>
            </a:r>
          </a:p>
          <a:p>
            <a:r>
              <a:rPr lang="en-US" dirty="0"/>
              <a:t>Standardized similar text entries</a:t>
            </a:r>
          </a:p>
          <a:p>
            <a:r>
              <a:rPr lang="en-US" dirty="0"/>
              <a:t>Removed extra spaces</a:t>
            </a:r>
          </a:p>
          <a:p>
            <a:r>
              <a:rPr lang="en-US" dirty="0"/>
              <a:t>Sorted data for better readability</a:t>
            </a:r>
          </a:p>
          <a:p>
            <a:r>
              <a:rPr lang="en-US" dirty="0"/>
              <a:t>Ensured consistent data formats</a:t>
            </a:r>
          </a:p>
        </p:txBody>
      </p:sp>
      <p:sp>
        <p:nvSpPr>
          <p:cNvPr id="6" name="TextBox 5">
            <a:extLst>
              <a:ext uri="{FF2B5EF4-FFF2-40B4-BE49-F238E27FC236}">
                <a16:creationId xmlns:a16="http://schemas.microsoft.com/office/drawing/2014/main" id="{3FBEEB00-7695-3192-0E1F-DE8A247604EA}"/>
              </a:ext>
            </a:extLst>
          </p:cNvPr>
          <p:cNvSpPr txBox="1"/>
          <p:nvPr/>
        </p:nvSpPr>
        <p:spPr>
          <a:xfrm>
            <a:off x="4670321" y="1998517"/>
            <a:ext cx="2851355" cy="369332"/>
          </a:xfrm>
          <a:prstGeom prst="rect">
            <a:avLst/>
          </a:prstGeom>
          <a:noFill/>
        </p:spPr>
        <p:txBody>
          <a:bodyPr wrap="square">
            <a:spAutoFit/>
          </a:bodyPr>
          <a:lstStyle/>
          <a:p>
            <a:pPr algn="ctr"/>
            <a:r>
              <a:rPr lang="en-US" sz="1800" b="1" dirty="0"/>
              <a:t>My Data Cleaning Process:</a:t>
            </a:r>
            <a:endParaRPr lang="en-US" sz="1800" dirty="0"/>
          </a:p>
        </p:txBody>
      </p:sp>
    </p:spTree>
    <p:extLst>
      <p:ext uri="{BB962C8B-B14F-4D97-AF65-F5344CB8AC3E}">
        <p14:creationId xmlns:p14="http://schemas.microsoft.com/office/powerpoint/2010/main" val="907933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EE4F73-2E1F-E62D-0074-D53597FC7A37}"/>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E8D8E1E-6904-32AA-C312-3634EBEBBE62}"/>
              </a:ext>
            </a:extLst>
          </p:cNvPr>
          <p:cNvSpPr txBox="1"/>
          <p:nvPr/>
        </p:nvSpPr>
        <p:spPr>
          <a:xfrm>
            <a:off x="3048000" y="1166842"/>
            <a:ext cx="6096000" cy="5632311"/>
          </a:xfrm>
          <a:prstGeom prst="rect">
            <a:avLst/>
          </a:prstGeom>
          <a:noFill/>
        </p:spPr>
        <p:txBody>
          <a:bodyPr wrap="square">
            <a:spAutoFit/>
          </a:bodyPr>
          <a:lstStyle/>
          <a:p>
            <a:pPr algn="ctr"/>
            <a:r>
              <a:rPr lang="en-IN" sz="7200" dirty="0">
                <a:ln w="0">
                  <a:solidFill>
                    <a:schemeClr val="accent2"/>
                  </a:solidFill>
                </a:ln>
                <a:solidFill>
                  <a:schemeClr val="accent2"/>
                </a:solidFill>
                <a:effectLst>
                  <a:outerShdw blurRad="50800" dist="38100" dir="5400000" algn="t" rotWithShape="0">
                    <a:prstClr val="black">
                      <a:alpha val="40000"/>
                    </a:prstClr>
                  </a:outerShdw>
                  <a:reflection blurRad="6350" stA="53000" endA="300" endPos="35500" dir="5400000" sy="-90000" algn="bl" rotWithShape="0"/>
                </a:effectLst>
                <a:latin typeface="Segoe UI Black" panose="020B0A02040204020203" pitchFamily="34" charset="0"/>
                <a:ea typeface="Segoe UI Black" panose="020B0A02040204020203" pitchFamily="34" charset="0"/>
              </a:rPr>
              <a:t>STAGE 5: Exploratory Data Analysis (EDA) </a:t>
            </a:r>
          </a:p>
        </p:txBody>
      </p:sp>
    </p:spTree>
    <p:extLst>
      <p:ext uri="{BB962C8B-B14F-4D97-AF65-F5344CB8AC3E}">
        <p14:creationId xmlns:p14="http://schemas.microsoft.com/office/powerpoint/2010/main" val="3008544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86181C-2C30-B071-C9A0-CDC86F299C28}"/>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0E8C732B-007E-80A8-B8ED-88DA6429FF47}"/>
              </a:ext>
            </a:extLst>
          </p:cNvPr>
          <p:cNvSpPr/>
          <p:nvPr/>
        </p:nvSpPr>
        <p:spPr>
          <a:xfrm>
            <a:off x="3506804" y="1229031"/>
            <a:ext cx="5178391" cy="50734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910061-E9EE-3FAD-F332-AD76394EFF7B}"/>
              </a:ext>
            </a:extLst>
          </p:cNvPr>
          <p:cNvSpPr txBox="1"/>
          <p:nvPr/>
        </p:nvSpPr>
        <p:spPr>
          <a:xfrm>
            <a:off x="3711676" y="1780594"/>
            <a:ext cx="4768645" cy="3970318"/>
          </a:xfrm>
          <a:prstGeom prst="rect">
            <a:avLst/>
          </a:prstGeom>
          <a:noFill/>
        </p:spPr>
        <p:txBody>
          <a:bodyPr wrap="square">
            <a:spAutoFit/>
          </a:bodyPr>
          <a:lstStyle/>
          <a:p>
            <a:r>
              <a:rPr lang="en-IN" dirty="0"/>
              <a:t>✅ </a:t>
            </a:r>
            <a:r>
              <a:rPr lang="en-IN" b="1" dirty="0"/>
              <a:t>Top Career Interests:</a:t>
            </a:r>
            <a:r>
              <a:rPr lang="en-IN" dirty="0"/>
              <a:t> Creative Design, Data Analysis, Technology</a:t>
            </a:r>
            <a:br>
              <a:rPr lang="en-IN" dirty="0"/>
            </a:br>
            <a:r>
              <a:rPr lang="en-IN" dirty="0"/>
              <a:t>✅ </a:t>
            </a:r>
            <a:r>
              <a:rPr lang="en-IN" b="1" dirty="0"/>
              <a:t>Key Career Drivers:</a:t>
            </a:r>
            <a:r>
              <a:rPr lang="en-IN" dirty="0"/>
              <a:t> Family influence, visionary goals, personal values</a:t>
            </a:r>
            <a:br>
              <a:rPr lang="en-IN" dirty="0"/>
            </a:br>
            <a:r>
              <a:rPr lang="en-IN" dirty="0"/>
              <a:t>✅ </a:t>
            </a:r>
            <a:r>
              <a:rPr lang="en-IN" b="1" dirty="0"/>
              <a:t>Preferred Work Style:</a:t>
            </a:r>
            <a:r>
              <a:rPr lang="en-IN" dirty="0"/>
              <a:t> Hybrid &gt; Remote &gt; In-office</a:t>
            </a:r>
            <a:br>
              <a:rPr lang="en-IN" dirty="0"/>
            </a:br>
            <a:r>
              <a:rPr lang="en-IN" dirty="0"/>
              <a:t>✅ </a:t>
            </a:r>
            <a:r>
              <a:rPr lang="en-IN" b="1" dirty="0"/>
              <a:t>Financial Goals:</a:t>
            </a:r>
            <a:r>
              <a:rPr lang="en-IN" dirty="0"/>
              <a:t> Most aim for ₹31K-₹40K initially, higher growth expected in 5 years</a:t>
            </a:r>
            <a:br>
              <a:rPr lang="en-IN" dirty="0"/>
            </a:br>
            <a:r>
              <a:rPr lang="en-IN" dirty="0"/>
              <a:t>✅ </a:t>
            </a:r>
            <a:r>
              <a:rPr lang="en-IN" b="1" dirty="0"/>
              <a:t>Social Impact:</a:t>
            </a:r>
            <a:r>
              <a:rPr lang="en-IN" dirty="0"/>
              <a:t> Strong preference for purpose-driven companies</a:t>
            </a:r>
          </a:p>
          <a:p>
            <a:endParaRPr lang="en-IN" dirty="0"/>
          </a:p>
          <a:p>
            <a:br>
              <a:rPr lang="en-IN" dirty="0"/>
            </a:br>
            <a:r>
              <a:rPr lang="en-IN" dirty="0"/>
              <a:t>🔎 </a:t>
            </a:r>
            <a:r>
              <a:rPr lang="en-IN" b="1" dirty="0"/>
              <a:t>Insight:</a:t>
            </a:r>
            <a:r>
              <a:rPr lang="en-IN" dirty="0"/>
              <a:t> Gen Z seek meaningful work, flexibility, and clear financial progression</a:t>
            </a:r>
          </a:p>
        </p:txBody>
      </p:sp>
      <p:sp>
        <p:nvSpPr>
          <p:cNvPr id="6" name="TextBox 5">
            <a:extLst>
              <a:ext uri="{FF2B5EF4-FFF2-40B4-BE49-F238E27FC236}">
                <a16:creationId xmlns:a16="http://schemas.microsoft.com/office/drawing/2014/main" id="{C887618D-34E9-9FEC-B838-9C116383760C}"/>
              </a:ext>
            </a:extLst>
          </p:cNvPr>
          <p:cNvSpPr txBox="1"/>
          <p:nvPr/>
        </p:nvSpPr>
        <p:spPr>
          <a:xfrm>
            <a:off x="4154126" y="737756"/>
            <a:ext cx="3883743" cy="369332"/>
          </a:xfrm>
          <a:prstGeom prst="rect">
            <a:avLst/>
          </a:prstGeom>
          <a:noFill/>
        </p:spPr>
        <p:txBody>
          <a:bodyPr wrap="square">
            <a:spAutoFit/>
          </a:bodyPr>
          <a:lstStyle/>
          <a:p>
            <a:pPr algn="ctr"/>
            <a:r>
              <a:rPr lang="en-IN" b="1" dirty="0"/>
              <a:t>Exploratory Data Analysis Summary</a:t>
            </a:r>
          </a:p>
        </p:txBody>
      </p:sp>
    </p:spTree>
    <p:extLst>
      <p:ext uri="{BB962C8B-B14F-4D97-AF65-F5344CB8AC3E}">
        <p14:creationId xmlns:p14="http://schemas.microsoft.com/office/powerpoint/2010/main" val="4248942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F93FF0-CACD-8447-2EEC-C32B009B956F}"/>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584970E-9626-E0C3-25A7-46B73C7B59F1}"/>
              </a:ext>
            </a:extLst>
          </p:cNvPr>
          <p:cNvSpPr txBox="1"/>
          <p:nvPr/>
        </p:nvSpPr>
        <p:spPr>
          <a:xfrm>
            <a:off x="3048000" y="1720840"/>
            <a:ext cx="6096000" cy="4524315"/>
          </a:xfrm>
          <a:prstGeom prst="rect">
            <a:avLst/>
          </a:prstGeom>
          <a:noFill/>
        </p:spPr>
        <p:txBody>
          <a:bodyPr wrap="square">
            <a:spAutoFit/>
          </a:bodyPr>
          <a:lstStyle/>
          <a:p>
            <a:pPr algn="ctr"/>
            <a:r>
              <a:rPr lang="en-IN" sz="7200" dirty="0">
                <a:ln w="0">
                  <a:solidFill>
                    <a:schemeClr val="accent2"/>
                  </a:solidFill>
                </a:ln>
                <a:solidFill>
                  <a:schemeClr val="accent2"/>
                </a:solidFill>
                <a:effectLst>
                  <a:outerShdw blurRad="50800" dist="38100" dir="5400000" algn="t" rotWithShape="0">
                    <a:prstClr val="black">
                      <a:alpha val="40000"/>
                    </a:prstClr>
                  </a:outerShdw>
                  <a:reflection blurRad="6350" stA="53000" endA="300" endPos="35500" dir="5400000" sy="-90000" algn="bl" rotWithShape="0"/>
                </a:effectLst>
                <a:latin typeface="Segoe UI Black" panose="020B0A02040204020203" pitchFamily="34" charset="0"/>
                <a:ea typeface="Segoe UI Black" panose="020B0A02040204020203" pitchFamily="34" charset="0"/>
              </a:rPr>
              <a:t>STAGE 6: Data Analysis in SQL</a:t>
            </a:r>
          </a:p>
        </p:txBody>
      </p:sp>
    </p:spTree>
    <p:extLst>
      <p:ext uri="{BB962C8B-B14F-4D97-AF65-F5344CB8AC3E}">
        <p14:creationId xmlns:p14="http://schemas.microsoft.com/office/powerpoint/2010/main" val="3959209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73B970-0A08-E325-C66F-421880CA52E4}"/>
              </a:ext>
            </a:extLst>
          </p:cNvPr>
          <p:cNvSpPr txBox="1"/>
          <p:nvPr/>
        </p:nvSpPr>
        <p:spPr>
          <a:xfrm>
            <a:off x="1135625" y="235012"/>
            <a:ext cx="9920749" cy="470000"/>
          </a:xfrm>
          <a:prstGeom prst="rect">
            <a:avLst/>
          </a:prstGeom>
          <a:noFill/>
        </p:spPr>
        <p:txBody>
          <a:bodyPr wrap="square">
            <a:spAutoFit/>
          </a:bodyPr>
          <a:lstStyle/>
          <a:p>
            <a:pPr algn="ctr">
              <a:lnSpc>
                <a:spcPct val="107000"/>
              </a:lnSpc>
              <a:spcAft>
                <a:spcPts val="800"/>
              </a:spcAft>
              <a:buNone/>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Gen-Z Career Insights: Findings from MySQL Data Analysis</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C4945E65-C046-89E9-1306-21AFE2655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66" y="1406114"/>
            <a:ext cx="2880000" cy="2011511"/>
          </a:xfrm>
          <a:prstGeom prst="rect">
            <a:avLst/>
          </a:prstGeom>
        </p:spPr>
      </p:pic>
      <p:pic>
        <p:nvPicPr>
          <p:cNvPr id="7" name="Picture 6">
            <a:extLst>
              <a:ext uri="{FF2B5EF4-FFF2-40B4-BE49-F238E27FC236}">
                <a16:creationId xmlns:a16="http://schemas.microsoft.com/office/drawing/2014/main" id="{B91E8D38-9BD9-8B61-3CF1-6E03F18E5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766" y="4063956"/>
            <a:ext cx="2328889" cy="2160000"/>
          </a:xfrm>
          <a:prstGeom prst="rect">
            <a:avLst/>
          </a:prstGeom>
        </p:spPr>
      </p:pic>
      <p:sp>
        <p:nvSpPr>
          <p:cNvPr id="8" name="TextBox 7">
            <a:extLst>
              <a:ext uri="{FF2B5EF4-FFF2-40B4-BE49-F238E27FC236}">
                <a16:creationId xmlns:a16="http://schemas.microsoft.com/office/drawing/2014/main" id="{C06EAE6A-2A4D-7FD7-AE13-51E32AEFE55C}"/>
              </a:ext>
            </a:extLst>
          </p:cNvPr>
          <p:cNvSpPr txBox="1"/>
          <p:nvPr/>
        </p:nvSpPr>
        <p:spPr>
          <a:xfrm>
            <a:off x="508766" y="759783"/>
            <a:ext cx="6096000" cy="646331"/>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1. What industries are Gen-Z most interested in pursuing careers in?</a:t>
            </a:r>
            <a:endParaRPr lang="en-IN" dirty="0"/>
          </a:p>
        </p:txBody>
      </p:sp>
      <p:sp>
        <p:nvSpPr>
          <p:cNvPr id="10" name="TextBox 9">
            <a:extLst>
              <a:ext uri="{FF2B5EF4-FFF2-40B4-BE49-F238E27FC236}">
                <a16:creationId xmlns:a16="http://schemas.microsoft.com/office/drawing/2014/main" id="{1D9ABA91-51DB-A1D1-6B87-C3E94A4A1072}"/>
              </a:ext>
            </a:extLst>
          </p:cNvPr>
          <p:cNvSpPr txBox="1"/>
          <p:nvPr/>
        </p:nvSpPr>
        <p:spPr>
          <a:xfrm>
            <a:off x="508766" y="3535521"/>
            <a:ext cx="6096000" cy="369332"/>
          </a:xfrm>
          <a:prstGeom prst="rect">
            <a:avLst/>
          </a:prstGeom>
          <a:noFill/>
        </p:spPr>
        <p:txBody>
          <a:bodyPr wrap="square">
            <a:spAutoFit/>
          </a:bodyPr>
          <a:lstStyle/>
          <a:p>
            <a:r>
              <a:rPr lang="en-IN" dirty="0"/>
              <a:t>2. What are the top factors influencing Gen-Z’s career choices?</a:t>
            </a:r>
          </a:p>
        </p:txBody>
      </p:sp>
    </p:spTree>
    <p:extLst>
      <p:ext uri="{BB962C8B-B14F-4D97-AF65-F5344CB8AC3E}">
        <p14:creationId xmlns:p14="http://schemas.microsoft.com/office/powerpoint/2010/main" val="4154607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E7719F3-95DD-C3A9-7163-765847F8ABB9}"/>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7D1C6D47-6E96-37F1-50D2-879AEBD3EA92}"/>
              </a:ext>
            </a:extLst>
          </p:cNvPr>
          <p:cNvSpPr/>
          <p:nvPr/>
        </p:nvSpPr>
        <p:spPr>
          <a:xfrm>
            <a:off x="657674" y="4187685"/>
            <a:ext cx="1952625" cy="241458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0260389-FBC2-FD98-FD0B-540A2409434C}"/>
              </a:ext>
            </a:extLst>
          </p:cNvPr>
          <p:cNvSpPr/>
          <p:nvPr/>
        </p:nvSpPr>
        <p:spPr>
          <a:xfrm>
            <a:off x="2406820" y="1025777"/>
            <a:ext cx="1952625" cy="241458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03B4313C-75F6-E062-BACD-89F268967A45}"/>
              </a:ext>
            </a:extLst>
          </p:cNvPr>
          <p:cNvSpPr/>
          <p:nvPr/>
        </p:nvSpPr>
        <p:spPr>
          <a:xfrm>
            <a:off x="6264194" y="4194904"/>
            <a:ext cx="1952625" cy="241458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A89D909-589D-871F-2414-333A4A8092B7}"/>
              </a:ext>
            </a:extLst>
          </p:cNvPr>
          <p:cNvSpPr/>
          <p:nvPr/>
        </p:nvSpPr>
        <p:spPr>
          <a:xfrm>
            <a:off x="7472928" y="1047614"/>
            <a:ext cx="2056205" cy="241458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2A2B63D7-B02D-A4A2-5770-FEEF677861C2}"/>
              </a:ext>
            </a:extLst>
          </p:cNvPr>
          <p:cNvSpPr/>
          <p:nvPr/>
        </p:nvSpPr>
        <p:spPr>
          <a:xfrm>
            <a:off x="8905183" y="4221414"/>
            <a:ext cx="1952625" cy="241458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411E7557-6964-F32B-DC77-3325E7F2DCE5}"/>
              </a:ext>
            </a:extLst>
          </p:cNvPr>
          <p:cNvSpPr/>
          <p:nvPr/>
        </p:nvSpPr>
        <p:spPr>
          <a:xfrm>
            <a:off x="3596697" y="4246891"/>
            <a:ext cx="1952625" cy="241458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6CBB909-7A8B-B7C5-0F3B-2566F5F2303D}"/>
              </a:ext>
            </a:extLst>
          </p:cNvPr>
          <p:cNvSpPr/>
          <p:nvPr/>
        </p:nvSpPr>
        <p:spPr>
          <a:xfrm>
            <a:off x="4967993" y="1077926"/>
            <a:ext cx="1952625" cy="241458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FC7473EC-F570-D3F2-7992-F595C6E6F65D}"/>
              </a:ext>
            </a:extLst>
          </p:cNvPr>
          <p:cNvSpPr/>
          <p:nvPr/>
        </p:nvSpPr>
        <p:spPr>
          <a:xfrm>
            <a:off x="207882" y="976996"/>
            <a:ext cx="2004138" cy="241458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48623E-FA57-E1CC-8E8B-25E3BD427257}"/>
              </a:ext>
            </a:extLst>
          </p:cNvPr>
          <p:cNvSpPr txBox="1"/>
          <p:nvPr/>
        </p:nvSpPr>
        <p:spPr>
          <a:xfrm>
            <a:off x="13572" y="0"/>
            <a:ext cx="11811873" cy="707886"/>
          </a:xfrm>
          <a:prstGeom prst="rect">
            <a:avLst/>
          </a:prstGeom>
          <a:noFill/>
        </p:spPr>
        <p:txBody>
          <a:bodyPr wrap="square" rtlCol="0">
            <a:spAutoFit/>
          </a:bodyPr>
          <a:lstStyle/>
          <a:p>
            <a:pPr algn="ctr"/>
            <a:r>
              <a:rPr lang="en-US" sz="4000" b="1" dirty="0">
                <a:latin typeface="Gill Sans MT" panose="020B0502020104020203" pitchFamily="34" charset="0"/>
              </a:rPr>
              <a:t>ROADMAP</a:t>
            </a:r>
          </a:p>
        </p:txBody>
      </p:sp>
      <p:sp>
        <p:nvSpPr>
          <p:cNvPr id="12" name="Oval 11">
            <a:extLst>
              <a:ext uri="{FF2B5EF4-FFF2-40B4-BE49-F238E27FC236}">
                <a16:creationId xmlns:a16="http://schemas.microsoft.com/office/drawing/2014/main" id="{38C09C24-EA99-3A6C-7FF9-D97F6F2F4A3F}"/>
              </a:ext>
            </a:extLst>
          </p:cNvPr>
          <p:cNvSpPr/>
          <p:nvPr/>
        </p:nvSpPr>
        <p:spPr>
          <a:xfrm>
            <a:off x="23810" y="742639"/>
            <a:ext cx="702311" cy="70788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D519030A-FAAC-CC5C-8391-592336FF6C7B}"/>
              </a:ext>
            </a:extLst>
          </p:cNvPr>
          <p:cNvSpPr/>
          <p:nvPr/>
        </p:nvSpPr>
        <p:spPr>
          <a:xfrm>
            <a:off x="10397433" y="4019663"/>
            <a:ext cx="702311" cy="70788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92E7276A-BBCD-1352-6800-019DEEA03628}"/>
              </a:ext>
            </a:extLst>
          </p:cNvPr>
          <p:cNvSpPr/>
          <p:nvPr/>
        </p:nvSpPr>
        <p:spPr>
          <a:xfrm>
            <a:off x="7343228" y="861092"/>
            <a:ext cx="702311" cy="70788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AC0F08F4-A372-F651-C450-ABE5AB451FCE}"/>
              </a:ext>
            </a:extLst>
          </p:cNvPr>
          <p:cNvSpPr/>
          <p:nvPr/>
        </p:nvSpPr>
        <p:spPr>
          <a:xfrm>
            <a:off x="6010317" y="3973368"/>
            <a:ext cx="702311" cy="70788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2DB8E853-642A-3120-A48F-ACBD145B22F2}"/>
              </a:ext>
            </a:extLst>
          </p:cNvPr>
          <p:cNvSpPr/>
          <p:nvPr/>
        </p:nvSpPr>
        <p:spPr>
          <a:xfrm>
            <a:off x="6512151" y="900753"/>
            <a:ext cx="702311" cy="70788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CC9DF3BA-5720-3952-D501-A36613F995D4}"/>
              </a:ext>
            </a:extLst>
          </p:cNvPr>
          <p:cNvSpPr/>
          <p:nvPr/>
        </p:nvSpPr>
        <p:spPr>
          <a:xfrm>
            <a:off x="5069954" y="4025355"/>
            <a:ext cx="702311" cy="70788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AAE179CB-7C3B-7204-8C7A-109A21DC6D81}"/>
              </a:ext>
            </a:extLst>
          </p:cNvPr>
          <p:cNvSpPr/>
          <p:nvPr/>
        </p:nvSpPr>
        <p:spPr>
          <a:xfrm>
            <a:off x="2326968" y="776870"/>
            <a:ext cx="702311" cy="70788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9B8B748C-BCE2-992E-E3CA-CF063B8DFBF9}"/>
              </a:ext>
            </a:extLst>
          </p:cNvPr>
          <p:cNvSpPr/>
          <p:nvPr/>
        </p:nvSpPr>
        <p:spPr>
          <a:xfrm>
            <a:off x="2079874" y="3966150"/>
            <a:ext cx="702311" cy="70788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C078CA64-B5CA-B17B-7D4A-E765EE597F98}"/>
              </a:ext>
            </a:extLst>
          </p:cNvPr>
          <p:cNvSpPr txBox="1"/>
          <p:nvPr/>
        </p:nvSpPr>
        <p:spPr>
          <a:xfrm>
            <a:off x="207882" y="867459"/>
            <a:ext cx="349409" cy="477054"/>
          </a:xfrm>
          <a:prstGeom prst="rect">
            <a:avLst/>
          </a:prstGeom>
          <a:noFill/>
        </p:spPr>
        <p:txBody>
          <a:bodyPr wrap="square" rtlCol="0">
            <a:spAutoFit/>
          </a:bodyPr>
          <a:lstStyle/>
          <a:p>
            <a:r>
              <a:rPr lang="en-US" sz="2500" b="1" dirty="0"/>
              <a:t>1</a:t>
            </a:r>
          </a:p>
        </p:txBody>
      </p:sp>
      <p:sp>
        <p:nvSpPr>
          <p:cNvPr id="25" name="Freeform: Shape 24">
            <a:extLst>
              <a:ext uri="{FF2B5EF4-FFF2-40B4-BE49-F238E27FC236}">
                <a16:creationId xmlns:a16="http://schemas.microsoft.com/office/drawing/2014/main" id="{B4B4061C-E5B2-C5A9-3EE2-532D2A12DE67}"/>
              </a:ext>
            </a:extLst>
          </p:cNvPr>
          <p:cNvSpPr/>
          <p:nvPr/>
        </p:nvSpPr>
        <p:spPr>
          <a:xfrm>
            <a:off x="262638" y="3410635"/>
            <a:ext cx="403878" cy="2095430"/>
          </a:xfrm>
          <a:custGeom>
            <a:avLst/>
            <a:gdLst>
              <a:gd name="connsiteX0" fmla="*/ 419100 w 704850"/>
              <a:gd name="connsiteY0" fmla="*/ 0 h 2200275"/>
              <a:gd name="connsiteX1" fmla="*/ 457200 w 704850"/>
              <a:gd name="connsiteY1" fmla="*/ 57150 h 2200275"/>
              <a:gd name="connsiteX2" fmla="*/ 495300 w 704850"/>
              <a:gd name="connsiteY2" fmla="*/ 333375 h 2200275"/>
              <a:gd name="connsiteX3" fmla="*/ 457200 w 704850"/>
              <a:gd name="connsiteY3" fmla="*/ 561975 h 2200275"/>
              <a:gd name="connsiteX4" fmla="*/ 428625 w 704850"/>
              <a:gd name="connsiteY4" fmla="*/ 657225 h 2200275"/>
              <a:gd name="connsiteX5" fmla="*/ 419100 w 704850"/>
              <a:gd name="connsiteY5" fmla="*/ 685800 h 2200275"/>
              <a:gd name="connsiteX6" fmla="*/ 304800 w 704850"/>
              <a:gd name="connsiteY6" fmla="*/ 819150 h 2200275"/>
              <a:gd name="connsiteX7" fmla="*/ 238125 w 704850"/>
              <a:gd name="connsiteY7" fmla="*/ 914400 h 2200275"/>
              <a:gd name="connsiteX8" fmla="*/ 209550 w 704850"/>
              <a:gd name="connsiteY8" fmla="*/ 952500 h 2200275"/>
              <a:gd name="connsiteX9" fmla="*/ 142875 w 704850"/>
              <a:gd name="connsiteY9" fmla="*/ 1066800 h 2200275"/>
              <a:gd name="connsiteX10" fmla="*/ 38100 w 704850"/>
              <a:gd name="connsiteY10" fmla="*/ 1285875 h 2200275"/>
              <a:gd name="connsiteX11" fmla="*/ 28575 w 704850"/>
              <a:gd name="connsiteY11" fmla="*/ 1381125 h 2200275"/>
              <a:gd name="connsiteX12" fmla="*/ 0 w 704850"/>
              <a:gd name="connsiteY12" fmla="*/ 1466850 h 2200275"/>
              <a:gd name="connsiteX13" fmla="*/ 28575 w 704850"/>
              <a:gd name="connsiteY13" fmla="*/ 1819275 h 2200275"/>
              <a:gd name="connsiteX14" fmla="*/ 152400 w 704850"/>
              <a:gd name="connsiteY14" fmla="*/ 1990725 h 2200275"/>
              <a:gd name="connsiteX15" fmla="*/ 247650 w 704850"/>
              <a:gd name="connsiteY15" fmla="*/ 2095500 h 2200275"/>
              <a:gd name="connsiteX16" fmla="*/ 409575 w 704850"/>
              <a:gd name="connsiteY16" fmla="*/ 2190750 h 2200275"/>
              <a:gd name="connsiteX17" fmla="*/ 476250 w 704850"/>
              <a:gd name="connsiteY17" fmla="*/ 2200275 h 2200275"/>
              <a:gd name="connsiteX18" fmla="*/ 704850 w 704850"/>
              <a:gd name="connsiteY18" fmla="*/ 219075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4850" h="2200275">
                <a:moveTo>
                  <a:pt x="419100" y="0"/>
                </a:moveTo>
                <a:cubicBezTo>
                  <a:pt x="431800" y="19050"/>
                  <a:pt x="450258" y="35333"/>
                  <a:pt x="457200" y="57150"/>
                </a:cubicBezTo>
                <a:cubicBezTo>
                  <a:pt x="485359" y="145649"/>
                  <a:pt x="488255" y="241787"/>
                  <a:pt x="495300" y="333375"/>
                </a:cubicBezTo>
                <a:cubicBezTo>
                  <a:pt x="478702" y="532550"/>
                  <a:pt x="498963" y="363601"/>
                  <a:pt x="457200" y="561975"/>
                </a:cubicBezTo>
                <a:cubicBezTo>
                  <a:pt x="425705" y="711576"/>
                  <a:pt x="470505" y="573464"/>
                  <a:pt x="428625" y="657225"/>
                </a:cubicBezTo>
                <a:cubicBezTo>
                  <a:pt x="424135" y="666205"/>
                  <a:pt x="425199" y="677824"/>
                  <a:pt x="419100" y="685800"/>
                </a:cubicBezTo>
                <a:cubicBezTo>
                  <a:pt x="383537" y="732305"/>
                  <a:pt x="338373" y="771189"/>
                  <a:pt x="304800" y="819150"/>
                </a:cubicBezTo>
                <a:cubicBezTo>
                  <a:pt x="282575" y="850900"/>
                  <a:pt x="261378" y="883395"/>
                  <a:pt x="238125" y="914400"/>
                </a:cubicBezTo>
                <a:cubicBezTo>
                  <a:pt x="228600" y="927100"/>
                  <a:pt x="217964" y="939038"/>
                  <a:pt x="209550" y="952500"/>
                </a:cubicBezTo>
                <a:cubicBezTo>
                  <a:pt x="186173" y="989904"/>
                  <a:pt x="160555" y="1026390"/>
                  <a:pt x="142875" y="1066800"/>
                </a:cubicBezTo>
                <a:cubicBezTo>
                  <a:pt x="65940" y="1242651"/>
                  <a:pt x="103710" y="1171057"/>
                  <a:pt x="38100" y="1285875"/>
                </a:cubicBezTo>
                <a:cubicBezTo>
                  <a:pt x="34925" y="1317625"/>
                  <a:pt x="35148" y="1349901"/>
                  <a:pt x="28575" y="1381125"/>
                </a:cubicBezTo>
                <a:cubicBezTo>
                  <a:pt x="22370" y="1410600"/>
                  <a:pt x="0" y="1436729"/>
                  <a:pt x="0" y="1466850"/>
                </a:cubicBezTo>
                <a:cubicBezTo>
                  <a:pt x="0" y="1584711"/>
                  <a:pt x="5944" y="1703608"/>
                  <a:pt x="28575" y="1819275"/>
                </a:cubicBezTo>
                <a:cubicBezTo>
                  <a:pt x="32614" y="1839918"/>
                  <a:pt x="141791" y="1978244"/>
                  <a:pt x="152400" y="1990725"/>
                </a:cubicBezTo>
                <a:cubicBezTo>
                  <a:pt x="182969" y="2026688"/>
                  <a:pt x="213335" y="2063092"/>
                  <a:pt x="247650" y="2095500"/>
                </a:cubicBezTo>
                <a:cubicBezTo>
                  <a:pt x="293399" y="2138707"/>
                  <a:pt x="349466" y="2171966"/>
                  <a:pt x="409575" y="2190750"/>
                </a:cubicBezTo>
                <a:cubicBezTo>
                  <a:pt x="431004" y="2197446"/>
                  <a:pt x="454025" y="2197100"/>
                  <a:pt x="476250" y="2200275"/>
                </a:cubicBezTo>
                <a:lnTo>
                  <a:pt x="704850" y="2190750"/>
                </a:lnTo>
              </a:path>
            </a:pathLst>
          </a:cu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CBD30C0-5F4D-9602-3936-00B9564A59C1}"/>
              </a:ext>
            </a:extLst>
          </p:cNvPr>
          <p:cNvSpPr txBox="1"/>
          <p:nvPr/>
        </p:nvSpPr>
        <p:spPr>
          <a:xfrm>
            <a:off x="2285253" y="4064334"/>
            <a:ext cx="349409" cy="477054"/>
          </a:xfrm>
          <a:prstGeom prst="rect">
            <a:avLst/>
          </a:prstGeom>
          <a:noFill/>
        </p:spPr>
        <p:txBody>
          <a:bodyPr wrap="square" rtlCol="0">
            <a:spAutoFit/>
          </a:bodyPr>
          <a:lstStyle/>
          <a:p>
            <a:r>
              <a:rPr lang="en-US" sz="2500" b="1" dirty="0"/>
              <a:t>2</a:t>
            </a:r>
          </a:p>
        </p:txBody>
      </p:sp>
      <p:sp>
        <p:nvSpPr>
          <p:cNvPr id="27" name="TextBox 26">
            <a:extLst>
              <a:ext uri="{FF2B5EF4-FFF2-40B4-BE49-F238E27FC236}">
                <a16:creationId xmlns:a16="http://schemas.microsoft.com/office/drawing/2014/main" id="{5F65C446-799B-EDCC-408E-D6018BE9EA37}"/>
              </a:ext>
            </a:extLst>
          </p:cNvPr>
          <p:cNvSpPr txBox="1"/>
          <p:nvPr/>
        </p:nvSpPr>
        <p:spPr>
          <a:xfrm>
            <a:off x="10558485" y="4115295"/>
            <a:ext cx="349409" cy="477054"/>
          </a:xfrm>
          <a:prstGeom prst="rect">
            <a:avLst/>
          </a:prstGeom>
          <a:noFill/>
        </p:spPr>
        <p:txBody>
          <a:bodyPr wrap="square" rtlCol="0">
            <a:spAutoFit/>
          </a:bodyPr>
          <a:lstStyle/>
          <a:p>
            <a:r>
              <a:rPr lang="en-US" sz="2500" b="1" dirty="0"/>
              <a:t>8</a:t>
            </a:r>
          </a:p>
        </p:txBody>
      </p:sp>
      <p:sp>
        <p:nvSpPr>
          <p:cNvPr id="28" name="TextBox 27">
            <a:extLst>
              <a:ext uri="{FF2B5EF4-FFF2-40B4-BE49-F238E27FC236}">
                <a16:creationId xmlns:a16="http://schemas.microsoft.com/office/drawing/2014/main" id="{0EA42651-466E-D178-1108-EC8F8B4C3860}"/>
              </a:ext>
            </a:extLst>
          </p:cNvPr>
          <p:cNvSpPr txBox="1"/>
          <p:nvPr/>
        </p:nvSpPr>
        <p:spPr>
          <a:xfrm>
            <a:off x="6146939" y="4088784"/>
            <a:ext cx="349409" cy="477054"/>
          </a:xfrm>
          <a:prstGeom prst="rect">
            <a:avLst/>
          </a:prstGeom>
          <a:noFill/>
        </p:spPr>
        <p:txBody>
          <a:bodyPr wrap="square" rtlCol="0">
            <a:spAutoFit/>
          </a:bodyPr>
          <a:lstStyle/>
          <a:p>
            <a:r>
              <a:rPr lang="en-US" sz="2500" b="1" dirty="0"/>
              <a:t>6</a:t>
            </a:r>
          </a:p>
        </p:txBody>
      </p:sp>
      <p:sp>
        <p:nvSpPr>
          <p:cNvPr id="29" name="TextBox 28">
            <a:extLst>
              <a:ext uri="{FF2B5EF4-FFF2-40B4-BE49-F238E27FC236}">
                <a16:creationId xmlns:a16="http://schemas.microsoft.com/office/drawing/2014/main" id="{1BDB830E-A0D1-CEFB-C231-361BDFE4F838}"/>
              </a:ext>
            </a:extLst>
          </p:cNvPr>
          <p:cNvSpPr txBox="1"/>
          <p:nvPr/>
        </p:nvSpPr>
        <p:spPr>
          <a:xfrm>
            <a:off x="7519678" y="976508"/>
            <a:ext cx="349409" cy="477054"/>
          </a:xfrm>
          <a:prstGeom prst="rect">
            <a:avLst/>
          </a:prstGeom>
          <a:noFill/>
        </p:spPr>
        <p:txBody>
          <a:bodyPr wrap="square" rtlCol="0">
            <a:spAutoFit/>
          </a:bodyPr>
          <a:lstStyle/>
          <a:p>
            <a:r>
              <a:rPr lang="en-US" sz="2500" b="1" dirty="0"/>
              <a:t>7</a:t>
            </a:r>
          </a:p>
        </p:txBody>
      </p:sp>
      <p:sp>
        <p:nvSpPr>
          <p:cNvPr id="30" name="TextBox 29">
            <a:extLst>
              <a:ext uri="{FF2B5EF4-FFF2-40B4-BE49-F238E27FC236}">
                <a16:creationId xmlns:a16="http://schemas.microsoft.com/office/drawing/2014/main" id="{CBBDCEE9-0448-FCA2-B8AC-569DBFA99435}"/>
              </a:ext>
            </a:extLst>
          </p:cNvPr>
          <p:cNvSpPr txBox="1"/>
          <p:nvPr/>
        </p:nvSpPr>
        <p:spPr>
          <a:xfrm>
            <a:off x="6613331" y="968388"/>
            <a:ext cx="349409" cy="477054"/>
          </a:xfrm>
          <a:prstGeom prst="rect">
            <a:avLst/>
          </a:prstGeom>
          <a:noFill/>
        </p:spPr>
        <p:txBody>
          <a:bodyPr wrap="square" rtlCol="0">
            <a:spAutoFit/>
          </a:bodyPr>
          <a:lstStyle/>
          <a:p>
            <a:r>
              <a:rPr lang="en-US" sz="2500" b="1" dirty="0"/>
              <a:t>5</a:t>
            </a:r>
          </a:p>
        </p:txBody>
      </p:sp>
      <p:sp>
        <p:nvSpPr>
          <p:cNvPr id="31" name="TextBox 30">
            <a:extLst>
              <a:ext uri="{FF2B5EF4-FFF2-40B4-BE49-F238E27FC236}">
                <a16:creationId xmlns:a16="http://schemas.microsoft.com/office/drawing/2014/main" id="{233D689C-261C-3944-FEF4-901416B9E007}"/>
              </a:ext>
            </a:extLst>
          </p:cNvPr>
          <p:cNvSpPr txBox="1"/>
          <p:nvPr/>
        </p:nvSpPr>
        <p:spPr>
          <a:xfrm>
            <a:off x="5203010" y="4140771"/>
            <a:ext cx="349409" cy="477054"/>
          </a:xfrm>
          <a:prstGeom prst="rect">
            <a:avLst/>
          </a:prstGeom>
          <a:noFill/>
        </p:spPr>
        <p:txBody>
          <a:bodyPr wrap="square" rtlCol="0">
            <a:spAutoFit/>
          </a:bodyPr>
          <a:lstStyle/>
          <a:p>
            <a:r>
              <a:rPr lang="en-US" sz="2500" b="1" dirty="0"/>
              <a:t>4</a:t>
            </a:r>
          </a:p>
        </p:txBody>
      </p:sp>
      <p:sp>
        <p:nvSpPr>
          <p:cNvPr id="32" name="TextBox 31">
            <a:extLst>
              <a:ext uri="{FF2B5EF4-FFF2-40B4-BE49-F238E27FC236}">
                <a16:creationId xmlns:a16="http://schemas.microsoft.com/office/drawing/2014/main" id="{47AC744F-DB46-B1E3-5C69-680FCE2AA6D2}"/>
              </a:ext>
            </a:extLst>
          </p:cNvPr>
          <p:cNvSpPr txBox="1"/>
          <p:nvPr/>
        </p:nvSpPr>
        <p:spPr>
          <a:xfrm>
            <a:off x="2471112" y="906835"/>
            <a:ext cx="349409" cy="477054"/>
          </a:xfrm>
          <a:prstGeom prst="rect">
            <a:avLst/>
          </a:prstGeom>
          <a:noFill/>
        </p:spPr>
        <p:txBody>
          <a:bodyPr wrap="square" rtlCol="0">
            <a:spAutoFit/>
          </a:bodyPr>
          <a:lstStyle/>
          <a:p>
            <a:r>
              <a:rPr lang="en-US" sz="2500" b="1" dirty="0"/>
              <a:t>3</a:t>
            </a:r>
          </a:p>
        </p:txBody>
      </p:sp>
      <p:sp>
        <p:nvSpPr>
          <p:cNvPr id="33" name="Freeform: Shape 32">
            <a:extLst>
              <a:ext uri="{FF2B5EF4-FFF2-40B4-BE49-F238E27FC236}">
                <a16:creationId xmlns:a16="http://schemas.microsoft.com/office/drawing/2014/main" id="{5CB72AED-21D9-6A12-7412-A22DDD377A35}"/>
              </a:ext>
            </a:extLst>
          </p:cNvPr>
          <p:cNvSpPr/>
          <p:nvPr/>
        </p:nvSpPr>
        <p:spPr>
          <a:xfrm>
            <a:off x="2650830" y="3419132"/>
            <a:ext cx="907071" cy="1821461"/>
          </a:xfrm>
          <a:custGeom>
            <a:avLst/>
            <a:gdLst>
              <a:gd name="connsiteX0" fmla="*/ 0 w 676502"/>
              <a:gd name="connsiteY0" fmla="*/ 1715526 h 1715526"/>
              <a:gd name="connsiteX1" fmla="*/ 57150 w 676502"/>
              <a:gd name="connsiteY1" fmla="*/ 1696476 h 1715526"/>
              <a:gd name="connsiteX2" fmla="*/ 161925 w 676502"/>
              <a:gd name="connsiteY2" fmla="*/ 1667901 h 1715526"/>
              <a:gd name="connsiteX3" fmla="*/ 238125 w 676502"/>
              <a:gd name="connsiteY3" fmla="*/ 1639326 h 1715526"/>
              <a:gd name="connsiteX4" fmla="*/ 333375 w 676502"/>
              <a:gd name="connsiteY4" fmla="*/ 1610751 h 1715526"/>
              <a:gd name="connsiteX5" fmla="*/ 438150 w 676502"/>
              <a:gd name="connsiteY5" fmla="*/ 1563126 h 1715526"/>
              <a:gd name="connsiteX6" fmla="*/ 542925 w 676502"/>
              <a:gd name="connsiteY6" fmla="*/ 1448826 h 1715526"/>
              <a:gd name="connsiteX7" fmla="*/ 609600 w 676502"/>
              <a:gd name="connsiteY7" fmla="*/ 1258326 h 1715526"/>
              <a:gd name="connsiteX8" fmla="*/ 647700 w 676502"/>
              <a:gd name="connsiteY8" fmla="*/ 1124976 h 1715526"/>
              <a:gd name="connsiteX9" fmla="*/ 676275 w 676502"/>
              <a:gd name="connsiteY9" fmla="*/ 772551 h 1715526"/>
              <a:gd name="connsiteX10" fmla="*/ 638175 w 676502"/>
              <a:gd name="connsiteY10" fmla="*/ 534426 h 1715526"/>
              <a:gd name="connsiteX11" fmla="*/ 590550 w 676502"/>
              <a:gd name="connsiteY11" fmla="*/ 477276 h 1715526"/>
              <a:gd name="connsiteX12" fmla="*/ 542925 w 676502"/>
              <a:gd name="connsiteY12" fmla="*/ 401076 h 1715526"/>
              <a:gd name="connsiteX13" fmla="*/ 523875 w 676502"/>
              <a:gd name="connsiteY13" fmla="*/ 372501 h 1715526"/>
              <a:gd name="connsiteX14" fmla="*/ 457200 w 676502"/>
              <a:gd name="connsiteY14" fmla="*/ 296301 h 1715526"/>
              <a:gd name="connsiteX15" fmla="*/ 371475 w 676502"/>
              <a:gd name="connsiteY15" fmla="*/ 182001 h 1715526"/>
              <a:gd name="connsiteX16" fmla="*/ 352425 w 676502"/>
              <a:gd name="connsiteY16" fmla="*/ 153426 h 1715526"/>
              <a:gd name="connsiteX17" fmla="*/ 333375 w 676502"/>
              <a:gd name="connsiteY17" fmla="*/ 105801 h 1715526"/>
              <a:gd name="connsiteX18" fmla="*/ 342900 w 676502"/>
              <a:gd name="connsiteY18" fmla="*/ 48651 h 1715526"/>
              <a:gd name="connsiteX19" fmla="*/ 371475 w 676502"/>
              <a:gd name="connsiteY19" fmla="*/ 39126 h 1715526"/>
              <a:gd name="connsiteX20" fmla="*/ 438150 w 676502"/>
              <a:gd name="connsiteY20" fmla="*/ 29601 h 1715526"/>
              <a:gd name="connsiteX21" fmla="*/ 466725 w 676502"/>
              <a:gd name="connsiteY21" fmla="*/ 20076 h 1715526"/>
              <a:gd name="connsiteX22" fmla="*/ 514350 w 676502"/>
              <a:gd name="connsiteY22" fmla="*/ 1026 h 1715526"/>
              <a:gd name="connsiteX23" fmla="*/ 542925 w 676502"/>
              <a:gd name="connsiteY23" fmla="*/ 1026 h 171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6502" h="1715526">
                <a:moveTo>
                  <a:pt x="0" y="1715526"/>
                </a:moveTo>
                <a:cubicBezTo>
                  <a:pt x="19050" y="1709176"/>
                  <a:pt x="37885" y="1702142"/>
                  <a:pt x="57150" y="1696476"/>
                </a:cubicBezTo>
                <a:cubicBezTo>
                  <a:pt x="91880" y="1686261"/>
                  <a:pt x="127405" y="1678802"/>
                  <a:pt x="161925" y="1667901"/>
                </a:cubicBezTo>
                <a:cubicBezTo>
                  <a:pt x="187793" y="1659732"/>
                  <a:pt x="212390" y="1647904"/>
                  <a:pt x="238125" y="1639326"/>
                </a:cubicBezTo>
                <a:cubicBezTo>
                  <a:pt x="269572" y="1628844"/>
                  <a:pt x="301736" y="1620638"/>
                  <a:pt x="333375" y="1610751"/>
                </a:cubicBezTo>
                <a:cubicBezTo>
                  <a:pt x="374664" y="1597848"/>
                  <a:pt x="404122" y="1590967"/>
                  <a:pt x="438150" y="1563126"/>
                </a:cubicBezTo>
                <a:cubicBezTo>
                  <a:pt x="477270" y="1531118"/>
                  <a:pt x="510788" y="1487391"/>
                  <a:pt x="542925" y="1448826"/>
                </a:cubicBezTo>
                <a:cubicBezTo>
                  <a:pt x="575062" y="1368484"/>
                  <a:pt x="572886" y="1376628"/>
                  <a:pt x="609600" y="1258326"/>
                </a:cubicBezTo>
                <a:cubicBezTo>
                  <a:pt x="623302" y="1214175"/>
                  <a:pt x="635000" y="1169426"/>
                  <a:pt x="647700" y="1124976"/>
                </a:cubicBezTo>
                <a:cubicBezTo>
                  <a:pt x="649441" y="1106698"/>
                  <a:pt x="679394" y="815172"/>
                  <a:pt x="676275" y="772551"/>
                </a:cubicBezTo>
                <a:cubicBezTo>
                  <a:pt x="670409" y="692381"/>
                  <a:pt x="653940" y="613250"/>
                  <a:pt x="638175" y="534426"/>
                </a:cubicBezTo>
                <a:cubicBezTo>
                  <a:pt x="627599" y="481547"/>
                  <a:pt x="628180" y="489819"/>
                  <a:pt x="590550" y="477276"/>
                </a:cubicBezTo>
                <a:cubicBezTo>
                  <a:pt x="560714" y="417604"/>
                  <a:pt x="584141" y="458778"/>
                  <a:pt x="542925" y="401076"/>
                </a:cubicBezTo>
                <a:cubicBezTo>
                  <a:pt x="536271" y="391761"/>
                  <a:pt x="531124" y="381361"/>
                  <a:pt x="523875" y="372501"/>
                </a:cubicBezTo>
                <a:cubicBezTo>
                  <a:pt x="502503" y="346379"/>
                  <a:pt x="478284" y="322656"/>
                  <a:pt x="457200" y="296301"/>
                </a:cubicBezTo>
                <a:cubicBezTo>
                  <a:pt x="427449" y="259112"/>
                  <a:pt x="397893" y="221627"/>
                  <a:pt x="371475" y="182001"/>
                </a:cubicBezTo>
                <a:cubicBezTo>
                  <a:pt x="365125" y="172476"/>
                  <a:pt x="357545" y="163665"/>
                  <a:pt x="352425" y="153426"/>
                </a:cubicBezTo>
                <a:cubicBezTo>
                  <a:pt x="344779" y="138133"/>
                  <a:pt x="339725" y="121676"/>
                  <a:pt x="333375" y="105801"/>
                </a:cubicBezTo>
                <a:cubicBezTo>
                  <a:pt x="336550" y="86751"/>
                  <a:pt x="333318" y="65419"/>
                  <a:pt x="342900" y="48651"/>
                </a:cubicBezTo>
                <a:cubicBezTo>
                  <a:pt x="347881" y="39934"/>
                  <a:pt x="361630" y="41095"/>
                  <a:pt x="371475" y="39126"/>
                </a:cubicBezTo>
                <a:cubicBezTo>
                  <a:pt x="393490" y="34723"/>
                  <a:pt x="415925" y="32776"/>
                  <a:pt x="438150" y="29601"/>
                </a:cubicBezTo>
                <a:cubicBezTo>
                  <a:pt x="447675" y="26426"/>
                  <a:pt x="457324" y="23601"/>
                  <a:pt x="466725" y="20076"/>
                </a:cubicBezTo>
                <a:cubicBezTo>
                  <a:pt x="482734" y="14073"/>
                  <a:pt x="497763" y="5173"/>
                  <a:pt x="514350" y="1026"/>
                </a:cubicBezTo>
                <a:cubicBezTo>
                  <a:pt x="523591" y="-1284"/>
                  <a:pt x="533400" y="1026"/>
                  <a:pt x="542925" y="1026"/>
                </a:cubicBezTo>
              </a:path>
            </a:pathLst>
          </a:cu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2517899E-5503-722E-A8F5-DE5EE0A3152F}"/>
              </a:ext>
            </a:extLst>
          </p:cNvPr>
          <p:cNvSpPr/>
          <p:nvPr/>
        </p:nvSpPr>
        <p:spPr>
          <a:xfrm>
            <a:off x="4374967" y="1651688"/>
            <a:ext cx="404600" cy="2607400"/>
          </a:xfrm>
          <a:custGeom>
            <a:avLst/>
            <a:gdLst>
              <a:gd name="connsiteX0" fmla="*/ 38100 w 657225"/>
              <a:gd name="connsiteY0" fmla="*/ 0 h 2326938"/>
              <a:gd name="connsiteX1" fmla="*/ 333375 w 657225"/>
              <a:gd name="connsiteY1" fmla="*/ 47625 h 2326938"/>
              <a:gd name="connsiteX2" fmla="*/ 419100 w 657225"/>
              <a:gd name="connsiteY2" fmla="*/ 114300 h 2326938"/>
              <a:gd name="connsiteX3" fmla="*/ 542925 w 657225"/>
              <a:gd name="connsiteY3" fmla="*/ 285750 h 2326938"/>
              <a:gd name="connsiteX4" fmla="*/ 590550 w 657225"/>
              <a:gd name="connsiteY4" fmla="*/ 352425 h 2326938"/>
              <a:gd name="connsiteX5" fmla="*/ 609600 w 657225"/>
              <a:gd name="connsiteY5" fmla="*/ 409575 h 2326938"/>
              <a:gd name="connsiteX6" fmla="*/ 657225 w 657225"/>
              <a:gd name="connsiteY6" fmla="*/ 533400 h 2326938"/>
              <a:gd name="connsiteX7" fmla="*/ 628650 w 657225"/>
              <a:gd name="connsiteY7" fmla="*/ 771525 h 2326938"/>
              <a:gd name="connsiteX8" fmla="*/ 590550 w 657225"/>
              <a:gd name="connsiteY8" fmla="*/ 828675 h 2326938"/>
              <a:gd name="connsiteX9" fmla="*/ 552450 w 657225"/>
              <a:gd name="connsiteY9" fmla="*/ 895350 h 2326938"/>
              <a:gd name="connsiteX10" fmla="*/ 533400 w 657225"/>
              <a:gd name="connsiteY10" fmla="*/ 942975 h 2326938"/>
              <a:gd name="connsiteX11" fmla="*/ 428625 w 657225"/>
              <a:gd name="connsiteY11" fmla="*/ 1104900 h 2326938"/>
              <a:gd name="connsiteX12" fmla="*/ 342900 w 657225"/>
              <a:gd name="connsiteY12" fmla="*/ 1257300 h 2326938"/>
              <a:gd name="connsiteX13" fmla="*/ 314325 w 657225"/>
              <a:gd name="connsiteY13" fmla="*/ 1333500 h 2326938"/>
              <a:gd name="connsiteX14" fmla="*/ 276225 w 657225"/>
              <a:gd name="connsiteY14" fmla="*/ 1390650 h 2326938"/>
              <a:gd name="connsiteX15" fmla="*/ 228600 w 657225"/>
              <a:gd name="connsiteY15" fmla="*/ 1476375 h 2326938"/>
              <a:gd name="connsiteX16" fmla="*/ 190500 w 657225"/>
              <a:gd name="connsiteY16" fmla="*/ 1533525 h 2326938"/>
              <a:gd name="connsiteX17" fmla="*/ 104775 w 657225"/>
              <a:gd name="connsiteY17" fmla="*/ 1695450 h 2326938"/>
              <a:gd name="connsiteX18" fmla="*/ 66675 w 657225"/>
              <a:gd name="connsiteY18" fmla="*/ 1762125 h 2326938"/>
              <a:gd name="connsiteX19" fmla="*/ 47625 w 657225"/>
              <a:gd name="connsiteY19" fmla="*/ 1828800 h 2326938"/>
              <a:gd name="connsiteX20" fmla="*/ 28575 w 657225"/>
              <a:gd name="connsiteY20" fmla="*/ 1885950 h 2326938"/>
              <a:gd name="connsiteX21" fmla="*/ 0 w 657225"/>
              <a:gd name="connsiteY21" fmla="*/ 1981200 h 2326938"/>
              <a:gd name="connsiteX22" fmla="*/ 9525 w 657225"/>
              <a:gd name="connsiteY22" fmla="*/ 2143125 h 2326938"/>
              <a:gd name="connsiteX23" fmla="*/ 47625 w 657225"/>
              <a:gd name="connsiteY23" fmla="*/ 2200275 h 2326938"/>
              <a:gd name="connsiteX24" fmla="*/ 133350 w 657225"/>
              <a:gd name="connsiteY24" fmla="*/ 2266950 h 2326938"/>
              <a:gd name="connsiteX25" fmla="*/ 190500 w 657225"/>
              <a:gd name="connsiteY25" fmla="*/ 2295525 h 2326938"/>
              <a:gd name="connsiteX26" fmla="*/ 219075 w 657225"/>
              <a:gd name="connsiteY26" fmla="*/ 2324100 h 2326938"/>
              <a:gd name="connsiteX27" fmla="*/ 285750 w 657225"/>
              <a:gd name="connsiteY27" fmla="*/ 2324100 h 232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7225" h="2326938">
                <a:moveTo>
                  <a:pt x="38100" y="0"/>
                </a:moveTo>
                <a:cubicBezTo>
                  <a:pt x="136525" y="15875"/>
                  <a:pt x="237883" y="18977"/>
                  <a:pt x="333375" y="47625"/>
                </a:cubicBezTo>
                <a:cubicBezTo>
                  <a:pt x="368049" y="58027"/>
                  <a:pt x="392690" y="89541"/>
                  <a:pt x="419100" y="114300"/>
                </a:cubicBezTo>
                <a:cubicBezTo>
                  <a:pt x="492942" y="183527"/>
                  <a:pt x="487297" y="199779"/>
                  <a:pt x="542925" y="285750"/>
                </a:cubicBezTo>
                <a:cubicBezTo>
                  <a:pt x="557762" y="308681"/>
                  <a:pt x="574675" y="330200"/>
                  <a:pt x="590550" y="352425"/>
                </a:cubicBezTo>
                <a:cubicBezTo>
                  <a:pt x="596900" y="371475"/>
                  <a:pt x="602392" y="390833"/>
                  <a:pt x="609600" y="409575"/>
                </a:cubicBezTo>
                <a:cubicBezTo>
                  <a:pt x="670408" y="567677"/>
                  <a:pt x="610329" y="392712"/>
                  <a:pt x="657225" y="533400"/>
                </a:cubicBezTo>
                <a:cubicBezTo>
                  <a:pt x="647700" y="612775"/>
                  <a:pt x="646259" y="693544"/>
                  <a:pt x="628650" y="771525"/>
                </a:cubicBezTo>
                <a:cubicBezTo>
                  <a:pt x="623607" y="793858"/>
                  <a:pt x="602549" y="809176"/>
                  <a:pt x="590550" y="828675"/>
                </a:cubicBezTo>
                <a:cubicBezTo>
                  <a:pt x="577134" y="850475"/>
                  <a:pt x="563898" y="872455"/>
                  <a:pt x="552450" y="895350"/>
                </a:cubicBezTo>
                <a:cubicBezTo>
                  <a:pt x="544804" y="910643"/>
                  <a:pt x="542098" y="928255"/>
                  <a:pt x="533400" y="942975"/>
                </a:cubicBezTo>
                <a:cubicBezTo>
                  <a:pt x="500694" y="998323"/>
                  <a:pt x="460143" y="1048867"/>
                  <a:pt x="428625" y="1104900"/>
                </a:cubicBezTo>
                <a:cubicBezTo>
                  <a:pt x="400050" y="1155700"/>
                  <a:pt x="363365" y="1202726"/>
                  <a:pt x="342900" y="1257300"/>
                </a:cubicBezTo>
                <a:cubicBezTo>
                  <a:pt x="333375" y="1282700"/>
                  <a:pt x="326457" y="1309237"/>
                  <a:pt x="314325" y="1333500"/>
                </a:cubicBezTo>
                <a:cubicBezTo>
                  <a:pt x="304086" y="1353978"/>
                  <a:pt x="288005" y="1371017"/>
                  <a:pt x="276225" y="1390650"/>
                </a:cubicBezTo>
                <a:cubicBezTo>
                  <a:pt x="259407" y="1418680"/>
                  <a:pt x="245418" y="1448345"/>
                  <a:pt x="228600" y="1476375"/>
                </a:cubicBezTo>
                <a:cubicBezTo>
                  <a:pt x="216820" y="1496008"/>
                  <a:pt x="202280" y="1513892"/>
                  <a:pt x="190500" y="1533525"/>
                </a:cubicBezTo>
                <a:cubicBezTo>
                  <a:pt x="131980" y="1631059"/>
                  <a:pt x="154978" y="1601320"/>
                  <a:pt x="104775" y="1695450"/>
                </a:cubicBezTo>
                <a:cubicBezTo>
                  <a:pt x="92729" y="1718036"/>
                  <a:pt x="76758" y="1738597"/>
                  <a:pt x="66675" y="1762125"/>
                </a:cubicBezTo>
                <a:cubicBezTo>
                  <a:pt x="57570" y="1783370"/>
                  <a:pt x="54423" y="1806708"/>
                  <a:pt x="47625" y="1828800"/>
                </a:cubicBezTo>
                <a:cubicBezTo>
                  <a:pt x="41720" y="1847992"/>
                  <a:pt x="35437" y="1867079"/>
                  <a:pt x="28575" y="1885950"/>
                </a:cubicBezTo>
                <a:cubicBezTo>
                  <a:pt x="728" y="1962530"/>
                  <a:pt x="15515" y="1903625"/>
                  <a:pt x="0" y="1981200"/>
                </a:cubicBezTo>
                <a:cubicBezTo>
                  <a:pt x="3175" y="2035175"/>
                  <a:pt x="-1961" y="2090291"/>
                  <a:pt x="9525" y="2143125"/>
                </a:cubicBezTo>
                <a:cubicBezTo>
                  <a:pt x="14389" y="2165498"/>
                  <a:pt x="29553" y="2186219"/>
                  <a:pt x="47625" y="2200275"/>
                </a:cubicBezTo>
                <a:cubicBezTo>
                  <a:pt x="76200" y="2222500"/>
                  <a:pt x="100971" y="2250761"/>
                  <a:pt x="133350" y="2266950"/>
                </a:cubicBezTo>
                <a:cubicBezTo>
                  <a:pt x="152400" y="2276475"/>
                  <a:pt x="172779" y="2283711"/>
                  <a:pt x="190500" y="2295525"/>
                </a:cubicBezTo>
                <a:cubicBezTo>
                  <a:pt x="201708" y="2302997"/>
                  <a:pt x="206173" y="2320229"/>
                  <a:pt x="219075" y="2324100"/>
                </a:cubicBezTo>
                <a:cubicBezTo>
                  <a:pt x="240363" y="2330486"/>
                  <a:pt x="263525" y="2324100"/>
                  <a:pt x="285750" y="2324100"/>
                </a:cubicBezTo>
              </a:path>
            </a:pathLst>
          </a:cu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6E8E8D13-D912-7D0B-A0EF-5FF4056632A5}"/>
              </a:ext>
            </a:extLst>
          </p:cNvPr>
          <p:cNvSpPr/>
          <p:nvPr/>
        </p:nvSpPr>
        <p:spPr>
          <a:xfrm>
            <a:off x="5544518" y="3470713"/>
            <a:ext cx="551482" cy="2933652"/>
          </a:xfrm>
          <a:custGeom>
            <a:avLst/>
            <a:gdLst>
              <a:gd name="connsiteX0" fmla="*/ 0 w 1581150"/>
              <a:gd name="connsiteY0" fmla="*/ 2933700 h 3209925"/>
              <a:gd name="connsiteX1" fmla="*/ 85725 w 1581150"/>
              <a:gd name="connsiteY1" fmla="*/ 3009900 h 3209925"/>
              <a:gd name="connsiteX2" fmla="*/ 171450 w 1581150"/>
              <a:gd name="connsiteY2" fmla="*/ 3067050 h 3209925"/>
              <a:gd name="connsiteX3" fmla="*/ 219075 w 1581150"/>
              <a:gd name="connsiteY3" fmla="*/ 3114675 h 3209925"/>
              <a:gd name="connsiteX4" fmla="*/ 257175 w 1581150"/>
              <a:gd name="connsiteY4" fmla="*/ 3133725 h 3209925"/>
              <a:gd name="connsiteX5" fmla="*/ 295275 w 1581150"/>
              <a:gd name="connsiteY5" fmla="*/ 3162300 h 3209925"/>
              <a:gd name="connsiteX6" fmla="*/ 361950 w 1581150"/>
              <a:gd name="connsiteY6" fmla="*/ 3181350 h 3209925"/>
              <a:gd name="connsiteX7" fmla="*/ 447675 w 1581150"/>
              <a:gd name="connsiteY7" fmla="*/ 3209925 h 3209925"/>
              <a:gd name="connsiteX8" fmla="*/ 790575 w 1581150"/>
              <a:gd name="connsiteY8" fmla="*/ 3190875 h 3209925"/>
              <a:gd name="connsiteX9" fmla="*/ 981075 w 1581150"/>
              <a:gd name="connsiteY9" fmla="*/ 3114675 h 3209925"/>
              <a:gd name="connsiteX10" fmla="*/ 1076325 w 1581150"/>
              <a:gd name="connsiteY10" fmla="*/ 3067050 h 3209925"/>
              <a:gd name="connsiteX11" fmla="*/ 1190625 w 1581150"/>
              <a:gd name="connsiteY11" fmla="*/ 2924175 h 3209925"/>
              <a:gd name="connsiteX12" fmla="*/ 1228725 w 1581150"/>
              <a:gd name="connsiteY12" fmla="*/ 2847975 h 3209925"/>
              <a:gd name="connsiteX13" fmla="*/ 1295400 w 1581150"/>
              <a:gd name="connsiteY13" fmla="*/ 2609850 h 3209925"/>
              <a:gd name="connsiteX14" fmla="*/ 1276350 w 1581150"/>
              <a:gd name="connsiteY14" fmla="*/ 2247900 h 3209925"/>
              <a:gd name="connsiteX15" fmla="*/ 1228725 w 1581150"/>
              <a:gd name="connsiteY15" fmla="*/ 1990725 h 3209925"/>
              <a:gd name="connsiteX16" fmla="*/ 1171575 w 1581150"/>
              <a:gd name="connsiteY16" fmla="*/ 1714500 h 3209925"/>
              <a:gd name="connsiteX17" fmla="*/ 1171575 w 1581150"/>
              <a:gd name="connsiteY17" fmla="*/ 1009650 h 3209925"/>
              <a:gd name="connsiteX18" fmla="*/ 1190625 w 1581150"/>
              <a:gd name="connsiteY18" fmla="*/ 361950 h 3209925"/>
              <a:gd name="connsiteX19" fmla="*/ 1238250 w 1581150"/>
              <a:gd name="connsiteY19" fmla="*/ 219075 h 3209925"/>
              <a:gd name="connsiteX20" fmla="*/ 1266825 w 1581150"/>
              <a:gd name="connsiteY20" fmla="*/ 180975 h 3209925"/>
              <a:gd name="connsiteX21" fmla="*/ 1409700 w 1581150"/>
              <a:gd name="connsiteY21" fmla="*/ 85725 h 3209925"/>
              <a:gd name="connsiteX22" fmla="*/ 1438275 w 1581150"/>
              <a:gd name="connsiteY22" fmla="*/ 66675 h 3209925"/>
              <a:gd name="connsiteX23" fmla="*/ 1476375 w 1581150"/>
              <a:gd name="connsiteY23" fmla="*/ 47625 h 3209925"/>
              <a:gd name="connsiteX24" fmla="*/ 1504950 w 1581150"/>
              <a:gd name="connsiteY24" fmla="*/ 28575 h 3209925"/>
              <a:gd name="connsiteX25" fmla="*/ 1533525 w 1581150"/>
              <a:gd name="connsiteY25" fmla="*/ 19050 h 3209925"/>
              <a:gd name="connsiteX26" fmla="*/ 1581150 w 1581150"/>
              <a:gd name="connsiteY26" fmla="*/ 0 h 320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81150" h="3209925">
                <a:moveTo>
                  <a:pt x="0" y="2933700"/>
                </a:moveTo>
                <a:cubicBezTo>
                  <a:pt x="93325" y="2989695"/>
                  <a:pt x="5019" y="2929194"/>
                  <a:pt x="85725" y="3009900"/>
                </a:cubicBezTo>
                <a:cubicBezTo>
                  <a:pt x="192329" y="3116504"/>
                  <a:pt x="81718" y="2997258"/>
                  <a:pt x="171450" y="3067050"/>
                </a:cubicBezTo>
                <a:cubicBezTo>
                  <a:pt x="189171" y="3080833"/>
                  <a:pt x="201354" y="3100892"/>
                  <a:pt x="219075" y="3114675"/>
                </a:cubicBezTo>
                <a:cubicBezTo>
                  <a:pt x="230283" y="3123392"/>
                  <a:pt x="245134" y="3126200"/>
                  <a:pt x="257175" y="3133725"/>
                </a:cubicBezTo>
                <a:cubicBezTo>
                  <a:pt x="270637" y="3142139"/>
                  <a:pt x="280823" y="3155731"/>
                  <a:pt x="295275" y="3162300"/>
                </a:cubicBezTo>
                <a:cubicBezTo>
                  <a:pt x="316318" y="3171865"/>
                  <a:pt x="339888" y="3174456"/>
                  <a:pt x="361950" y="3181350"/>
                </a:cubicBezTo>
                <a:cubicBezTo>
                  <a:pt x="390700" y="3190334"/>
                  <a:pt x="419100" y="3200400"/>
                  <a:pt x="447675" y="3209925"/>
                </a:cubicBezTo>
                <a:cubicBezTo>
                  <a:pt x="561975" y="3203575"/>
                  <a:pt x="676799" y="3203517"/>
                  <a:pt x="790575" y="3190875"/>
                </a:cubicBezTo>
                <a:cubicBezTo>
                  <a:pt x="832207" y="3186249"/>
                  <a:pt x="951393" y="3128809"/>
                  <a:pt x="981075" y="3114675"/>
                </a:cubicBezTo>
                <a:cubicBezTo>
                  <a:pt x="1013124" y="3099413"/>
                  <a:pt x="1047074" y="3087160"/>
                  <a:pt x="1076325" y="3067050"/>
                </a:cubicBezTo>
                <a:cubicBezTo>
                  <a:pt x="1121454" y="3036024"/>
                  <a:pt x="1164811" y="2968058"/>
                  <a:pt x="1190625" y="2924175"/>
                </a:cubicBezTo>
                <a:cubicBezTo>
                  <a:pt x="1205023" y="2899698"/>
                  <a:pt x="1218615" y="2874513"/>
                  <a:pt x="1228725" y="2847975"/>
                </a:cubicBezTo>
                <a:cubicBezTo>
                  <a:pt x="1255807" y="2776886"/>
                  <a:pt x="1276875" y="2683951"/>
                  <a:pt x="1295400" y="2609850"/>
                </a:cubicBezTo>
                <a:cubicBezTo>
                  <a:pt x="1289050" y="2489200"/>
                  <a:pt x="1289286" y="2368022"/>
                  <a:pt x="1276350" y="2247900"/>
                </a:cubicBezTo>
                <a:cubicBezTo>
                  <a:pt x="1267015" y="2161219"/>
                  <a:pt x="1244671" y="2076437"/>
                  <a:pt x="1228725" y="1990725"/>
                </a:cubicBezTo>
                <a:cubicBezTo>
                  <a:pt x="1193799" y="1802997"/>
                  <a:pt x="1210579" y="1883518"/>
                  <a:pt x="1171575" y="1714500"/>
                </a:cubicBezTo>
                <a:cubicBezTo>
                  <a:pt x="1144563" y="1417372"/>
                  <a:pt x="1157928" y="1605570"/>
                  <a:pt x="1171575" y="1009650"/>
                </a:cubicBezTo>
                <a:cubicBezTo>
                  <a:pt x="1176520" y="793713"/>
                  <a:pt x="1179420" y="577653"/>
                  <a:pt x="1190625" y="361950"/>
                </a:cubicBezTo>
                <a:cubicBezTo>
                  <a:pt x="1193354" y="309425"/>
                  <a:pt x="1211821" y="263123"/>
                  <a:pt x="1238250" y="219075"/>
                </a:cubicBezTo>
                <a:cubicBezTo>
                  <a:pt x="1246418" y="205462"/>
                  <a:pt x="1255600" y="192200"/>
                  <a:pt x="1266825" y="180975"/>
                </a:cubicBezTo>
                <a:cubicBezTo>
                  <a:pt x="1309814" y="137986"/>
                  <a:pt x="1358119" y="120112"/>
                  <a:pt x="1409700" y="85725"/>
                </a:cubicBezTo>
                <a:cubicBezTo>
                  <a:pt x="1419225" y="79375"/>
                  <a:pt x="1428336" y="72355"/>
                  <a:pt x="1438275" y="66675"/>
                </a:cubicBezTo>
                <a:cubicBezTo>
                  <a:pt x="1450603" y="59630"/>
                  <a:pt x="1464047" y="54670"/>
                  <a:pt x="1476375" y="47625"/>
                </a:cubicBezTo>
                <a:cubicBezTo>
                  <a:pt x="1486314" y="41945"/>
                  <a:pt x="1494711" y="33695"/>
                  <a:pt x="1504950" y="28575"/>
                </a:cubicBezTo>
                <a:cubicBezTo>
                  <a:pt x="1513930" y="24085"/>
                  <a:pt x="1524124" y="22575"/>
                  <a:pt x="1533525" y="19050"/>
                </a:cubicBezTo>
                <a:cubicBezTo>
                  <a:pt x="1549534" y="13047"/>
                  <a:pt x="1581150" y="0"/>
                  <a:pt x="1581150" y="0"/>
                </a:cubicBezTo>
              </a:path>
            </a:pathLst>
          </a:cu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2CCF910F-F2A9-E52C-0A86-FA507325D988}"/>
              </a:ext>
            </a:extLst>
          </p:cNvPr>
          <p:cNvSpPr/>
          <p:nvPr/>
        </p:nvSpPr>
        <p:spPr>
          <a:xfrm>
            <a:off x="8078145" y="3484074"/>
            <a:ext cx="704863" cy="2414585"/>
          </a:xfrm>
          <a:custGeom>
            <a:avLst/>
            <a:gdLst>
              <a:gd name="connsiteX0" fmla="*/ 228698 w 771623"/>
              <a:gd name="connsiteY0" fmla="*/ 3640727 h 3640727"/>
              <a:gd name="connsiteX1" fmla="*/ 333473 w 771623"/>
              <a:gd name="connsiteY1" fmla="*/ 3602627 h 3640727"/>
              <a:gd name="connsiteX2" fmla="*/ 438248 w 771623"/>
              <a:gd name="connsiteY2" fmla="*/ 3516902 h 3640727"/>
              <a:gd name="connsiteX3" fmla="*/ 514448 w 771623"/>
              <a:gd name="connsiteY3" fmla="*/ 3478802 h 3640727"/>
              <a:gd name="connsiteX4" fmla="*/ 638273 w 771623"/>
              <a:gd name="connsiteY4" fmla="*/ 3335927 h 3640727"/>
              <a:gd name="connsiteX5" fmla="*/ 666848 w 771623"/>
              <a:gd name="connsiteY5" fmla="*/ 3278777 h 3640727"/>
              <a:gd name="connsiteX6" fmla="*/ 723998 w 771623"/>
              <a:gd name="connsiteY6" fmla="*/ 3116852 h 3640727"/>
              <a:gd name="connsiteX7" fmla="*/ 743048 w 771623"/>
              <a:gd name="connsiteY7" fmla="*/ 3012077 h 3640727"/>
              <a:gd name="connsiteX8" fmla="*/ 771623 w 771623"/>
              <a:gd name="connsiteY8" fmla="*/ 2878727 h 3640727"/>
              <a:gd name="connsiteX9" fmla="*/ 733523 w 771623"/>
              <a:gd name="connsiteY9" fmla="*/ 2412002 h 3640727"/>
              <a:gd name="connsiteX10" fmla="*/ 676373 w 771623"/>
              <a:gd name="connsiteY10" fmla="*/ 2297702 h 3640727"/>
              <a:gd name="connsiteX11" fmla="*/ 552548 w 771623"/>
              <a:gd name="connsiteY11" fmla="*/ 2078627 h 3640727"/>
              <a:gd name="connsiteX12" fmla="*/ 457298 w 771623"/>
              <a:gd name="connsiteY12" fmla="*/ 1821452 h 3640727"/>
              <a:gd name="connsiteX13" fmla="*/ 352523 w 771623"/>
              <a:gd name="connsiteY13" fmla="*/ 1564277 h 3640727"/>
              <a:gd name="connsiteX14" fmla="*/ 266798 w 771623"/>
              <a:gd name="connsiteY14" fmla="*/ 1421402 h 3640727"/>
              <a:gd name="connsiteX15" fmla="*/ 95348 w 771623"/>
              <a:gd name="connsiteY15" fmla="*/ 1002302 h 3640727"/>
              <a:gd name="connsiteX16" fmla="*/ 9623 w 771623"/>
              <a:gd name="connsiteY16" fmla="*/ 735602 h 3640727"/>
              <a:gd name="connsiteX17" fmla="*/ 98 w 771623"/>
              <a:gd name="connsiteY17" fmla="*/ 602252 h 3640727"/>
              <a:gd name="connsiteX18" fmla="*/ 19148 w 771623"/>
              <a:gd name="connsiteY18" fmla="*/ 326027 h 3640727"/>
              <a:gd name="connsiteX19" fmla="*/ 114398 w 771623"/>
              <a:gd name="connsiteY19" fmla="*/ 106952 h 3640727"/>
              <a:gd name="connsiteX20" fmla="*/ 123923 w 771623"/>
              <a:gd name="connsiteY20" fmla="*/ 78377 h 3640727"/>
              <a:gd name="connsiteX21" fmla="*/ 171548 w 771623"/>
              <a:gd name="connsiteY21" fmla="*/ 40277 h 3640727"/>
              <a:gd name="connsiteX22" fmla="*/ 228698 w 771623"/>
              <a:gd name="connsiteY22" fmla="*/ 2177 h 3640727"/>
              <a:gd name="connsiteX23" fmla="*/ 438248 w 771623"/>
              <a:gd name="connsiteY23" fmla="*/ 11702 h 3640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71623" h="3640727">
                <a:moveTo>
                  <a:pt x="228698" y="3640727"/>
                </a:moveTo>
                <a:cubicBezTo>
                  <a:pt x="275049" y="3631457"/>
                  <a:pt x="290995" y="3632612"/>
                  <a:pt x="333473" y="3602627"/>
                </a:cubicBezTo>
                <a:cubicBezTo>
                  <a:pt x="370339" y="3576604"/>
                  <a:pt x="397887" y="3537083"/>
                  <a:pt x="438248" y="3516902"/>
                </a:cubicBezTo>
                <a:cubicBezTo>
                  <a:pt x="463648" y="3504202"/>
                  <a:pt x="491890" y="3496052"/>
                  <a:pt x="514448" y="3478802"/>
                </a:cubicBezTo>
                <a:cubicBezTo>
                  <a:pt x="567005" y="3438611"/>
                  <a:pt x="605721" y="3391731"/>
                  <a:pt x="638273" y="3335927"/>
                </a:cubicBezTo>
                <a:cubicBezTo>
                  <a:pt x="649005" y="3317530"/>
                  <a:pt x="657923" y="3298115"/>
                  <a:pt x="666848" y="3278777"/>
                </a:cubicBezTo>
                <a:cubicBezTo>
                  <a:pt x="694023" y="3219897"/>
                  <a:pt x="708294" y="3182809"/>
                  <a:pt x="723998" y="3116852"/>
                </a:cubicBezTo>
                <a:cubicBezTo>
                  <a:pt x="732220" y="3082320"/>
                  <a:pt x="736086" y="3046885"/>
                  <a:pt x="743048" y="3012077"/>
                </a:cubicBezTo>
                <a:cubicBezTo>
                  <a:pt x="751963" y="2967501"/>
                  <a:pt x="762098" y="2923177"/>
                  <a:pt x="771623" y="2878727"/>
                </a:cubicBezTo>
                <a:cubicBezTo>
                  <a:pt x="758923" y="2723152"/>
                  <a:pt x="758775" y="2566038"/>
                  <a:pt x="733523" y="2412002"/>
                </a:cubicBezTo>
                <a:cubicBezTo>
                  <a:pt x="726632" y="2369966"/>
                  <a:pt x="696696" y="2335139"/>
                  <a:pt x="676373" y="2297702"/>
                </a:cubicBezTo>
                <a:cubicBezTo>
                  <a:pt x="636353" y="2223982"/>
                  <a:pt x="584811" y="2156057"/>
                  <a:pt x="552548" y="2078627"/>
                </a:cubicBezTo>
                <a:cubicBezTo>
                  <a:pt x="402468" y="1718434"/>
                  <a:pt x="619104" y="2246193"/>
                  <a:pt x="457298" y="1821452"/>
                </a:cubicBezTo>
                <a:cubicBezTo>
                  <a:pt x="424345" y="1734950"/>
                  <a:pt x="400148" y="1643652"/>
                  <a:pt x="352523" y="1564277"/>
                </a:cubicBezTo>
                <a:cubicBezTo>
                  <a:pt x="323948" y="1516652"/>
                  <a:pt x="292934" y="1470408"/>
                  <a:pt x="266798" y="1421402"/>
                </a:cubicBezTo>
                <a:cubicBezTo>
                  <a:pt x="196166" y="1288968"/>
                  <a:pt x="148145" y="1140894"/>
                  <a:pt x="95348" y="1002302"/>
                </a:cubicBezTo>
                <a:cubicBezTo>
                  <a:pt x="28578" y="827030"/>
                  <a:pt x="60735" y="927273"/>
                  <a:pt x="9623" y="735602"/>
                </a:cubicBezTo>
                <a:cubicBezTo>
                  <a:pt x="6448" y="691152"/>
                  <a:pt x="-938" y="646803"/>
                  <a:pt x="98" y="602252"/>
                </a:cubicBezTo>
                <a:cubicBezTo>
                  <a:pt x="2244" y="509983"/>
                  <a:pt x="1790" y="416674"/>
                  <a:pt x="19148" y="326027"/>
                </a:cubicBezTo>
                <a:cubicBezTo>
                  <a:pt x="52763" y="150483"/>
                  <a:pt x="66282" y="203185"/>
                  <a:pt x="114398" y="106952"/>
                </a:cubicBezTo>
                <a:cubicBezTo>
                  <a:pt x="118888" y="97972"/>
                  <a:pt x="117389" y="86000"/>
                  <a:pt x="123923" y="78377"/>
                </a:cubicBezTo>
                <a:cubicBezTo>
                  <a:pt x="137154" y="62941"/>
                  <a:pt x="155106" y="52234"/>
                  <a:pt x="171548" y="40277"/>
                </a:cubicBezTo>
                <a:cubicBezTo>
                  <a:pt x="190064" y="26811"/>
                  <a:pt x="205933" y="4616"/>
                  <a:pt x="228698" y="2177"/>
                </a:cubicBezTo>
                <a:cubicBezTo>
                  <a:pt x="298222" y="-5272"/>
                  <a:pt x="368398" y="8527"/>
                  <a:pt x="438248" y="11702"/>
                </a:cubicBezTo>
              </a:path>
            </a:pathLst>
          </a:cu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157248EC-A06D-A5DA-F106-53096A83E31A}"/>
              </a:ext>
            </a:extLst>
          </p:cNvPr>
          <p:cNvSpPr/>
          <p:nvPr/>
        </p:nvSpPr>
        <p:spPr>
          <a:xfrm rot="11865789" flipH="1">
            <a:off x="11020378" y="3576699"/>
            <a:ext cx="844262" cy="2356756"/>
          </a:xfrm>
          <a:custGeom>
            <a:avLst/>
            <a:gdLst>
              <a:gd name="connsiteX0" fmla="*/ 257175 w 1038648"/>
              <a:gd name="connsiteY0" fmla="*/ 0 h 2000250"/>
              <a:gd name="connsiteX1" fmla="*/ 342900 w 1038648"/>
              <a:gd name="connsiteY1" fmla="*/ 9525 h 2000250"/>
              <a:gd name="connsiteX2" fmla="*/ 723900 w 1038648"/>
              <a:gd name="connsiteY2" fmla="*/ 171450 h 2000250"/>
              <a:gd name="connsiteX3" fmla="*/ 809625 w 1038648"/>
              <a:gd name="connsiteY3" fmla="*/ 238125 h 2000250"/>
              <a:gd name="connsiteX4" fmla="*/ 866775 w 1038648"/>
              <a:gd name="connsiteY4" fmla="*/ 295275 h 2000250"/>
              <a:gd name="connsiteX5" fmla="*/ 1009650 w 1038648"/>
              <a:gd name="connsiteY5" fmla="*/ 485775 h 2000250"/>
              <a:gd name="connsiteX6" fmla="*/ 1038225 w 1038648"/>
              <a:gd name="connsiteY6" fmla="*/ 695325 h 2000250"/>
              <a:gd name="connsiteX7" fmla="*/ 1019175 w 1038648"/>
              <a:gd name="connsiteY7" fmla="*/ 838200 h 2000250"/>
              <a:gd name="connsiteX8" fmla="*/ 971550 w 1038648"/>
              <a:gd name="connsiteY8" fmla="*/ 952500 h 2000250"/>
              <a:gd name="connsiteX9" fmla="*/ 847725 w 1038648"/>
              <a:gd name="connsiteY9" fmla="*/ 1123950 h 2000250"/>
              <a:gd name="connsiteX10" fmla="*/ 771525 w 1038648"/>
              <a:gd name="connsiteY10" fmla="*/ 1200150 h 2000250"/>
              <a:gd name="connsiteX11" fmla="*/ 704850 w 1038648"/>
              <a:gd name="connsiteY11" fmla="*/ 1247775 h 2000250"/>
              <a:gd name="connsiteX12" fmla="*/ 628650 w 1038648"/>
              <a:gd name="connsiteY12" fmla="*/ 1314450 h 2000250"/>
              <a:gd name="connsiteX13" fmla="*/ 533400 w 1038648"/>
              <a:gd name="connsiteY13" fmla="*/ 1371600 h 2000250"/>
              <a:gd name="connsiteX14" fmla="*/ 314325 w 1038648"/>
              <a:gd name="connsiteY14" fmla="*/ 1619250 h 2000250"/>
              <a:gd name="connsiteX15" fmla="*/ 247650 w 1038648"/>
              <a:gd name="connsiteY15" fmla="*/ 1685925 h 2000250"/>
              <a:gd name="connsiteX16" fmla="*/ 114300 w 1038648"/>
              <a:gd name="connsiteY16" fmla="*/ 1781175 h 2000250"/>
              <a:gd name="connsiteX17" fmla="*/ 0 w 1038648"/>
              <a:gd name="connsiteY17" fmla="*/ 1933575 h 2000250"/>
              <a:gd name="connsiteX18" fmla="*/ 9525 w 1038648"/>
              <a:gd name="connsiteY18" fmla="*/ 1981200 h 2000250"/>
              <a:gd name="connsiteX19" fmla="*/ 47625 w 1038648"/>
              <a:gd name="connsiteY19" fmla="*/ 1990725 h 2000250"/>
              <a:gd name="connsiteX20" fmla="*/ 57150 w 1038648"/>
              <a:gd name="connsiteY20" fmla="*/ 2000250 h 200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648" h="2000250">
                <a:moveTo>
                  <a:pt x="257175" y="0"/>
                </a:moveTo>
                <a:cubicBezTo>
                  <a:pt x="285750" y="3175"/>
                  <a:pt x="315317" y="1412"/>
                  <a:pt x="342900" y="9525"/>
                </a:cubicBezTo>
                <a:cubicBezTo>
                  <a:pt x="480188" y="49904"/>
                  <a:pt x="603596" y="96260"/>
                  <a:pt x="723900" y="171450"/>
                </a:cubicBezTo>
                <a:cubicBezTo>
                  <a:pt x="754598" y="190636"/>
                  <a:pt x="782269" y="214416"/>
                  <a:pt x="809625" y="238125"/>
                </a:cubicBezTo>
                <a:cubicBezTo>
                  <a:pt x="829984" y="255769"/>
                  <a:pt x="849034" y="275000"/>
                  <a:pt x="866775" y="295275"/>
                </a:cubicBezTo>
                <a:cubicBezTo>
                  <a:pt x="929532" y="366997"/>
                  <a:pt x="955549" y="408488"/>
                  <a:pt x="1009650" y="485775"/>
                </a:cubicBezTo>
                <a:cubicBezTo>
                  <a:pt x="1027181" y="564664"/>
                  <a:pt x="1041303" y="609132"/>
                  <a:pt x="1038225" y="695325"/>
                </a:cubicBezTo>
                <a:cubicBezTo>
                  <a:pt x="1036510" y="743341"/>
                  <a:pt x="1031233" y="791691"/>
                  <a:pt x="1019175" y="838200"/>
                </a:cubicBezTo>
                <a:cubicBezTo>
                  <a:pt x="1008817" y="878154"/>
                  <a:pt x="990642" y="915906"/>
                  <a:pt x="971550" y="952500"/>
                </a:cubicBezTo>
                <a:cubicBezTo>
                  <a:pt x="936212" y="1020232"/>
                  <a:pt x="898545" y="1069500"/>
                  <a:pt x="847725" y="1123950"/>
                </a:cubicBezTo>
                <a:cubicBezTo>
                  <a:pt x="823215" y="1150210"/>
                  <a:pt x="798670" y="1176624"/>
                  <a:pt x="771525" y="1200150"/>
                </a:cubicBezTo>
                <a:cubicBezTo>
                  <a:pt x="750885" y="1218038"/>
                  <a:pt x="726177" y="1230713"/>
                  <a:pt x="704850" y="1247775"/>
                </a:cubicBezTo>
                <a:cubicBezTo>
                  <a:pt x="678495" y="1268859"/>
                  <a:pt x="656011" y="1294689"/>
                  <a:pt x="628650" y="1314450"/>
                </a:cubicBezTo>
                <a:cubicBezTo>
                  <a:pt x="598633" y="1336129"/>
                  <a:pt x="562461" y="1348657"/>
                  <a:pt x="533400" y="1371600"/>
                </a:cubicBezTo>
                <a:cubicBezTo>
                  <a:pt x="439842" y="1445461"/>
                  <a:pt x="401368" y="1532207"/>
                  <a:pt x="314325" y="1619250"/>
                </a:cubicBezTo>
                <a:cubicBezTo>
                  <a:pt x="292100" y="1641475"/>
                  <a:pt x="272080" y="1666149"/>
                  <a:pt x="247650" y="1685925"/>
                </a:cubicBezTo>
                <a:cubicBezTo>
                  <a:pt x="205193" y="1720295"/>
                  <a:pt x="149270" y="1739211"/>
                  <a:pt x="114300" y="1781175"/>
                </a:cubicBezTo>
                <a:cubicBezTo>
                  <a:pt x="9960" y="1906383"/>
                  <a:pt x="41230" y="1851116"/>
                  <a:pt x="0" y="1933575"/>
                </a:cubicBezTo>
                <a:cubicBezTo>
                  <a:pt x="3175" y="1949450"/>
                  <a:pt x="-839" y="1968763"/>
                  <a:pt x="9525" y="1981200"/>
                </a:cubicBezTo>
                <a:cubicBezTo>
                  <a:pt x="17906" y="1991257"/>
                  <a:pt x="35470" y="1985863"/>
                  <a:pt x="47625" y="1990725"/>
                </a:cubicBezTo>
                <a:cubicBezTo>
                  <a:pt x="51794" y="1992393"/>
                  <a:pt x="53975" y="1997075"/>
                  <a:pt x="57150" y="2000250"/>
                </a:cubicBezTo>
              </a:path>
            </a:pathLst>
          </a:cu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A21DB59F-B40B-9073-EB4A-6064ACDCD136}"/>
              </a:ext>
            </a:extLst>
          </p:cNvPr>
          <p:cNvSpPr/>
          <p:nvPr/>
        </p:nvSpPr>
        <p:spPr>
          <a:xfrm>
            <a:off x="6830384" y="2925232"/>
            <a:ext cx="471862" cy="1262454"/>
          </a:xfrm>
          <a:custGeom>
            <a:avLst/>
            <a:gdLst>
              <a:gd name="connsiteX0" fmla="*/ 85725 w 466725"/>
              <a:gd name="connsiteY0" fmla="*/ 0 h 1352550"/>
              <a:gd name="connsiteX1" fmla="*/ 180975 w 466725"/>
              <a:gd name="connsiteY1" fmla="*/ 28575 h 1352550"/>
              <a:gd name="connsiteX2" fmla="*/ 219075 w 466725"/>
              <a:gd name="connsiteY2" fmla="*/ 47625 h 1352550"/>
              <a:gd name="connsiteX3" fmla="*/ 304800 w 466725"/>
              <a:gd name="connsiteY3" fmla="*/ 114300 h 1352550"/>
              <a:gd name="connsiteX4" fmla="*/ 342900 w 466725"/>
              <a:gd name="connsiteY4" fmla="*/ 133350 h 1352550"/>
              <a:gd name="connsiteX5" fmla="*/ 419100 w 466725"/>
              <a:gd name="connsiteY5" fmla="*/ 190500 h 1352550"/>
              <a:gd name="connsiteX6" fmla="*/ 438150 w 466725"/>
              <a:gd name="connsiteY6" fmla="*/ 238125 h 1352550"/>
              <a:gd name="connsiteX7" fmla="*/ 466725 w 466725"/>
              <a:gd name="connsiteY7" fmla="*/ 276225 h 1352550"/>
              <a:gd name="connsiteX8" fmla="*/ 419100 w 466725"/>
              <a:gd name="connsiteY8" fmla="*/ 523875 h 1352550"/>
              <a:gd name="connsiteX9" fmla="*/ 400050 w 466725"/>
              <a:gd name="connsiteY9" fmla="*/ 571500 h 1352550"/>
              <a:gd name="connsiteX10" fmla="*/ 333375 w 466725"/>
              <a:gd name="connsiteY10" fmla="*/ 657225 h 1352550"/>
              <a:gd name="connsiteX11" fmla="*/ 304800 w 466725"/>
              <a:gd name="connsiteY11" fmla="*/ 685800 h 1352550"/>
              <a:gd name="connsiteX12" fmla="*/ 276225 w 466725"/>
              <a:gd name="connsiteY12" fmla="*/ 733425 h 1352550"/>
              <a:gd name="connsiteX13" fmla="*/ 266700 w 466725"/>
              <a:gd name="connsiteY13" fmla="*/ 762000 h 1352550"/>
              <a:gd name="connsiteX14" fmla="*/ 219075 w 466725"/>
              <a:gd name="connsiteY14" fmla="*/ 800100 h 1352550"/>
              <a:gd name="connsiteX15" fmla="*/ 200025 w 466725"/>
              <a:gd name="connsiteY15" fmla="*/ 828675 h 1352550"/>
              <a:gd name="connsiteX16" fmla="*/ 133350 w 466725"/>
              <a:gd name="connsiteY16" fmla="*/ 904875 h 1352550"/>
              <a:gd name="connsiteX17" fmla="*/ 76200 w 466725"/>
              <a:gd name="connsiteY17" fmla="*/ 1000125 h 1352550"/>
              <a:gd name="connsiteX18" fmla="*/ 47625 w 466725"/>
              <a:gd name="connsiteY18" fmla="*/ 1038225 h 1352550"/>
              <a:gd name="connsiteX19" fmla="*/ 9525 w 466725"/>
              <a:gd name="connsiteY19" fmla="*/ 1123950 h 1352550"/>
              <a:gd name="connsiteX20" fmla="*/ 0 w 466725"/>
              <a:gd name="connsiteY20" fmla="*/ 1162050 h 1352550"/>
              <a:gd name="connsiteX21" fmla="*/ 9525 w 466725"/>
              <a:gd name="connsiteY21" fmla="*/ 1285875 h 1352550"/>
              <a:gd name="connsiteX22" fmla="*/ 38100 w 466725"/>
              <a:gd name="connsiteY22" fmla="*/ 1323975 h 1352550"/>
              <a:gd name="connsiteX23" fmla="*/ 76200 w 466725"/>
              <a:gd name="connsiteY23" fmla="*/ 135255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6725" h="1352550">
                <a:moveTo>
                  <a:pt x="85725" y="0"/>
                </a:moveTo>
                <a:cubicBezTo>
                  <a:pt x="139329" y="10721"/>
                  <a:pt x="129711" y="5791"/>
                  <a:pt x="180975" y="28575"/>
                </a:cubicBezTo>
                <a:cubicBezTo>
                  <a:pt x="193950" y="34342"/>
                  <a:pt x="207401" y="39543"/>
                  <a:pt x="219075" y="47625"/>
                </a:cubicBezTo>
                <a:cubicBezTo>
                  <a:pt x="248839" y="68231"/>
                  <a:pt x="272421" y="98111"/>
                  <a:pt x="304800" y="114300"/>
                </a:cubicBezTo>
                <a:cubicBezTo>
                  <a:pt x="317500" y="120650"/>
                  <a:pt x="330572" y="126305"/>
                  <a:pt x="342900" y="133350"/>
                </a:cubicBezTo>
                <a:cubicBezTo>
                  <a:pt x="369436" y="148514"/>
                  <a:pt x="396197" y="172178"/>
                  <a:pt x="419100" y="190500"/>
                </a:cubicBezTo>
                <a:cubicBezTo>
                  <a:pt x="425450" y="206375"/>
                  <a:pt x="429847" y="223179"/>
                  <a:pt x="438150" y="238125"/>
                </a:cubicBezTo>
                <a:cubicBezTo>
                  <a:pt x="445860" y="252002"/>
                  <a:pt x="466725" y="260350"/>
                  <a:pt x="466725" y="276225"/>
                </a:cubicBezTo>
                <a:cubicBezTo>
                  <a:pt x="466725" y="494011"/>
                  <a:pt x="463535" y="423896"/>
                  <a:pt x="419100" y="523875"/>
                </a:cubicBezTo>
                <a:cubicBezTo>
                  <a:pt x="412156" y="539499"/>
                  <a:pt x="409296" y="557118"/>
                  <a:pt x="400050" y="571500"/>
                </a:cubicBezTo>
                <a:cubicBezTo>
                  <a:pt x="380474" y="601951"/>
                  <a:pt x="358973" y="631627"/>
                  <a:pt x="333375" y="657225"/>
                </a:cubicBezTo>
                <a:cubicBezTo>
                  <a:pt x="323850" y="666750"/>
                  <a:pt x="312882" y="675024"/>
                  <a:pt x="304800" y="685800"/>
                </a:cubicBezTo>
                <a:cubicBezTo>
                  <a:pt x="293692" y="700611"/>
                  <a:pt x="284504" y="716866"/>
                  <a:pt x="276225" y="733425"/>
                </a:cubicBezTo>
                <a:cubicBezTo>
                  <a:pt x="271735" y="742405"/>
                  <a:pt x="273234" y="754377"/>
                  <a:pt x="266700" y="762000"/>
                </a:cubicBezTo>
                <a:cubicBezTo>
                  <a:pt x="253469" y="777436"/>
                  <a:pt x="233450" y="785725"/>
                  <a:pt x="219075" y="800100"/>
                </a:cubicBezTo>
                <a:cubicBezTo>
                  <a:pt x="210980" y="808195"/>
                  <a:pt x="207475" y="819983"/>
                  <a:pt x="200025" y="828675"/>
                </a:cubicBezTo>
                <a:cubicBezTo>
                  <a:pt x="155001" y="881203"/>
                  <a:pt x="168900" y="849576"/>
                  <a:pt x="133350" y="904875"/>
                </a:cubicBezTo>
                <a:cubicBezTo>
                  <a:pt x="113328" y="936021"/>
                  <a:pt x="98416" y="970504"/>
                  <a:pt x="76200" y="1000125"/>
                </a:cubicBezTo>
                <a:cubicBezTo>
                  <a:pt x="66675" y="1012825"/>
                  <a:pt x="56039" y="1024763"/>
                  <a:pt x="47625" y="1038225"/>
                </a:cubicBezTo>
                <a:cubicBezTo>
                  <a:pt x="35770" y="1057193"/>
                  <a:pt x="15977" y="1104595"/>
                  <a:pt x="9525" y="1123950"/>
                </a:cubicBezTo>
                <a:cubicBezTo>
                  <a:pt x="5385" y="1136369"/>
                  <a:pt x="3175" y="1149350"/>
                  <a:pt x="0" y="1162050"/>
                </a:cubicBezTo>
                <a:cubicBezTo>
                  <a:pt x="3175" y="1203325"/>
                  <a:pt x="43" y="1245579"/>
                  <a:pt x="9525" y="1285875"/>
                </a:cubicBezTo>
                <a:cubicBezTo>
                  <a:pt x="13161" y="1301328"/>
                  <a:pt x="26047" y="1313644"/>
                  <a:pt x="38100" y="1323975"/>
                </a:cubicBezTo>
                <a:cubicBezTo>
                  <a:pt x="79040" y="1359066"/>
                  <a:pt x="76200" y="1325557"/>
                  <a:pt x="76200" y="1352550"/>
                </a:cubicBezTo>
              </a:path>
            </a:pathLst>
          </a:cu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43DA0E43-B30C-6D15-86FD-723757DC3EE4}"/>
              </a:ext>
            </a:extLst>
          </p:cNvPr>
          <p:cNvSpPr/>
          <p:nvPr/>
        </p:nvSpPr>
        <p:spPr>
          <a:xfrm rot="11444593">
            <a:off x="187169" y="4707662"/>
            <a:ext cx="182880" cy="182880"/>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B13A1AF9-4563-7A92-D2DF-3E718B022DCC}"/>
              </a:ext>
            </a:extLst>
          </p:cNvPr>
          <p:cNvSpPr/>
          <p:nvPr/>
        </p:nvSpPr>
        <p:spPr>
          <a:xfrm rot="11996240">
            <a:off x="4641927" y="2663434"/>
            <a:ext cx="112584" cy="204922"/>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CD39D809-D800-EDF3-61BB-31DA175BEC3E}"/>
              </a:ext>
            </a:extLst>
          </p:cNvPr>
          <p:cNvSpPr/>
          <p:nvPr/>
        </p:nvSpPr>
        <p:spPr>
          <a:xfrm rot="12659177">
            <a:off x="7160998" y="3337560"/>
            <a:ext cx="182880" cy="182880"/>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CE1A5A7E-9736-164B-C84D-8A00C432933A}"/>
              </a:ext>
            </a:extLst>
          </p:cNvPr>
          <p:cNvSpPr/>
          <p:nvPr/>
        </p:nvSpPr>
        <p:spPr>
          <a:xfrm rot="4551052">
            <a:off x="8525114" y="4858272"/>
            <a:ext cx="185711" cy="139160"/>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B9A2FCF9-C24E-935F-B95C-D9BBAD22F306}"/>
              </a:ext>
            </a:extLst>
          </p:cNvPr>
          <p:cNvSpPr/>
          <p:nvPr/>
        </p:nvSpPr>
        <p:spPr>
          <a:xfrm rot="13012826">
            <a:off x="11652774" y="4847743"/>
            <a:ext cx="182880" cy="182880"/>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69CF4804-DBC4-740B-AD10-65D735417AA6}"/>
              </a:ext>
            </a:extLst>
          </p:cNvPr>
          <p:cNvSpPr/>
          <p:nvPr/>
        </p:nvSpPr>
        <p:spPr>
          <a:xfrm rot="909939">
            <a:off x="3287572" y="4842618"/>
            <a:ext cx="182880" cy="182880"/>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id="{E8D3F451-BC26-6A7F-B3A2-B022AEB5EDC4}"/>
              </a:ext>
            </a:extLst>
          </p:cNvPr>
          <p:cNvSpPr/>
          <p:nvPr/>
        </p:nvSpPr>
        <p:spPr>
          <a:xfrm rot="21217085">
            <a:off x="5898391" y="5482562"/>
            <a:ext cx="182881" cy="182880"/>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61CF60D2-EEFD-DDD4-FF99-AE29173F308A}"/>
              </a:ext>
            </a:extLst>
          </p:cNvPr>
          <p:cNvSpPr txBox="1"/>
          <p:nvPr/>
        </p:nvSpPr>
        <p:spPr>
          <a:xfrm>
            <a:off x="556008" y="1124311"/>
            <a:ext cx="1503704" cy="307777"/>
          </a:xfrm>
          <a:prstGeom prst="rect">
            <a:avLst/>
          </a:prstGeom>
          <a:noFill/>
          <a:ln>
            <a:noFill/>
          </a:ln>
        </p:spPr>
        <p:txBody>
          <a:bodyPr wrap="square" rtlCol="0">
            <a:spAutoFit/>
          </a:bodyPr>
          <a:lstStyle/>
          <a:p>
            <a:pPr algn="ctr"/>
            <a:r>
              <a:rPr lang="en-US" sz="1400" b="1" dirty="0">
                <a:solidFill>
                  <a:schemeClr val="tx1">
                    <a:lumMod val="95000"/>
                    <a:lumOff val="5000"/>
                  </a:schemeClr>
                </a:solidFill>
              </a:rPr>
              <a:t>Dashboards</a:t>
            </a:r>
          </a:p>
        </p:txBody>
      </p:sp>
      <p:sp>
        <p:nvSpPr>
          <p:cNvPr id="48" name="TextBox 47">
            <a:extLst>
              <a:ext uri="{FF2B5EF4-FFF2-40B4-BE49-F238E27FC236}">
                <a16:creationId xmlns:a16="http://schemas.microsoft.com/office/drawing/2014/main" id="{25F30B20-5EFC-8E27-55C1-7DD58B258143}"/>
              </a:ext>
            </a:extLst>
          </p:cNvPr>
          <p:cNvSpPr txBox="1"/>
          <p:nvPr/>
        </p:nvSpPr>
        <p:spPr>
          <a:xfrm>
            <a:off x="360810" y="1816159"/>
            <a:ext cx="1624010" cy="1169551"/>
          </a:xfrm>
          <a:prstGeom prst="rect">
            <a:avLst/>
          </a:prstGeom>
          <a:noFill/>
          <a:ln>
            <a:noFill/>
          </a:ln>
        </p:spPr>
        <p:txBody>
          <a:bodyPr wrap="square" rtlCol="0">
            <a:spAutoFit/>
          </a:bodyPr>
          <a:lstStyle/>
          <a:p>
            <a:r>
              <a:rPr lang="en-US" sz="1400" dirty="0"/>
              <a:t>Developed three Excel dashboards focused on customer service, finance, and orders.</a:t>
            </a:r>
            <a:endParaRPr lang="en-IN" sz="1400" dirty="0"/>
          </a:p>
        </p:txBody>
      </p:sp>
      <p:sp>
        <p:nvSpPr>
          <p:cNvPr id="50" name="TextBox 49">
            <a:extLst>
              <a:ext uri="{FF2B5EF4-FFF2-40B4-BE49-F238E27FC236}">
                <a16:creationId xmlns:a16="http://schemas.microsoft.com/office/drawing/2014/main" id="{984DEB23-E0C6-D79F-BE81-EB8F232950BD}"/>
              </a:ext>
            </a:extLst>
          </p:cNvPr>
          <p:cNvSpPr txBox="1"/>
          <p:nvPr/>
        </p:nvSpPr>
        <p:spPr>
          <a:xfrm>
            <a:off x="9128185" y="4312507"/>
            <a:ext cx="1295818" cy="738664"/>
          </a:xfrm>
          <a:prstGeom prst="rect">
            <a:avLst/>
          </a:prstGeom>
          <a:noFill/>
          <a:ln>
            <a:noFill/>
          </a:ln>
        </p:spPr>
        <p:txBody>
          <a:bodyPr wrap="square" rtlCol="0">
            <a:spAutoFit/>
          </a:bodyPr>
          <a:lstStyle/>
          <a:p>
            <a:pPr algn="ctr"/>
            <a:r>
              <a:rPr lang="en-US" sz="1400" dirty="0"/>
              <a:t>Functional Dashboards in Power BI </a:t>
            </a:r>
          </a:p>
        </p:txBody>
      </p:sp>
      <p:sp>
        <p:nvSpPr>
          <p:cNvPr id="51" name="TextBox 50">
            <a:extLst>
              <a:ext uri="{FF2B5EF4-FFF2-40B4-BE49-F238E27FC236}">
                <a16:creationId xmlns:a16="http://schemas.microsoft.com/office/drawing/2014/main" id="{F1D861C1-9C53-6555-542C-E566DE08D73C}"/>
              </a:ext>
            </a:extLst>
          </p:cNvPr>
          <p:cNvSpPr txBox="1"/>
          <p:nvPr/>
        </p:nvSpPr>
        <p:spPr>
          <a:xfrm>
            <a:off x="6559100" y="4485430"/>
            <a:ext cx="1673886" cy="307777"/>
          </a:xfrm>
          <a:prstGeom prst="rect">
            <a:avLst/>
          </a:prstGeom>
          <a:noFill/>
          <a:ln>
            <a:noFill/>
          </a:ln>
        </p:spPr>
        <p:txBody>
          <a:bodyPr wrap="square" rtlCol="0">
            <a:spAutoFit/>
          </a:bodyPr>
          <a:lstStyle/>
          <a:p>
            <a:pPr algn="ctr"/>
            <a:r>
              <a:rPr lang="en-IN" sz="1400" dirty="0"/>
              <a:t>Data Analysis in SQL</a:t>
            </a:r>
            <a:endParaRPr lang="en-US" sz="1400" b="1" dirty="0">
              <a:solidFill>
                <a:schemeClr val="tx1">
                  <a:lumMod val="75000"/>
                  <a:lumOff val="25000"/>
                </a:schemeClr>
              </a:solidFill>
            </a:endParaRPr>
          </a:p>
        </p:txBody>
      </p:sp>
      <p:sp>
        <p:nvSpPr>
          <p:cNvPr id="52" name="TextBox 51">
            <a:extLst>
              <a:ext uri="{FF2B5EF4-FFF2-40B4-BE49-F238E27FC236}">
                <a16:creationId xmlns:a16="http://schemas.microsoft.com/office/drawing/2014/main" id="{0D975731-B5BE-B4B5-7BF2-F6F643E43CCA}"/>
              </a:ext>
            </a:extLst>
          </p:cNvPr>
          <p:cNvSpPr txBox="1"/>
          <p:nvPr/>
        </p:nvSpPr>
        <p:spPr>
          <a:xfrm>
            <a:off x="3758849" y="4399082"/>
            <a:ext cx="1348660" cy="523220"/>
          </a:xfrm>
          <a:prstGeom prst="rect">
            <a:avLst/>
          </a:prstGeom>
          <a:noFill/>
          <a:ln>
            <a:noFill/>
          </a:ln>
        </p:spPr>
        <p:txBody>
          <a:bodyPr wrap="square" rtlCol="0">
            <a:spAutoFit/>
          </a:bodyPr>
          <a:lstStyle/>
          <a:p>
            <a:pPr algn="ctr"/>
            <a:r>
              <a:rPr lang="en-IN" sz="1400" dirty="0"/>
              <a:t>Data Cleaning &amp; Preparation</a:t>
            </a:r>
          </a:p>
        </p:txBody>
      </p:sp>
      <p:sp>
        <p:nvSpPr>
          <p:cNvPr id="53" name="TextBox 52">
            <a:extLst>
              <a:ext uri="{FF2B5EF4-FFF2-40B4-BE49-F238E27FC236}">
                <a16:creationId xmlns:a16="http://schemas.microsoft.com/office/drawing/2014/main" id="{1710874D-BBD8-C464-58BB-1393E62F3118}"/>
              </a:ext>
            </a:extLst>
          </p:cNvPr>
          <p:cNvSpPr txBox="1"/>
          <p:nvPr/>
        </p:nvSpPr>
        <p:spPr>
          <a:xfrm>
            <a:off x="796819" y="4273835"/>
            <a:ext cx="1252808" cy="523220"/>
          </a:xfrm>
          <a:prstGeom prst="rect">
            <a:avLst/>
          </a:prstGeom>
          <a:noFill/>
          <a:ln>
            <a:noFill/>
          </a:ln>
        </p:spPr>
        <p:txBody>
          <a:bodyPr wrap="square" rtlCol="0">
            <a:spAutoFit/>
          </a:bodyPr>
          <a:lstStyle/>
          <a:p>
            <a:pPr algn="ctr"/>
            <a:r>
              <a:rPr lang="en-US" sz="1400" b="1" dirty="0">
                <a:solidFill>
                  <a:schemeClr val="tx1">
                    <a:lumMod val="75000"/>
                    <a:lumOff val="25000"/>
                  </a:schemeClr>
                </a:solidFill>
              </a:rPr>
              <a:t>Problem Statement</a:t>
            </a:r>
          </a:p>
        </p:txBody>
      </p:sp>
      <p:sp>
        <p:nvSpPr>
          <p:cNvPr id="54" name="TextBox 53">
            <a:extLst>
              <a:ext uri="{FF2B5EF4-FFF2-40B4-BE49-F238E27FC236}">
                <a16:creationId xmlns:a16="http://schemas.microsoft.com/office/drawing/2014/main" id="{6606A94A-9855-4DEA-E9D7-D9A854F57EA7}"/>
              </a:ext>
            </a:extLst>
          </p:cNvPr>
          <p:cNvSpPr txBox="1"/>
          <p:nvPr/>
        </p:nvSpPr>
        <p:spPr>
          <a:xfrm>
            <a:off x="7945286" y="1164137"/>
            <a:ext cx="1595108" cy="523220"/>
          </a:xfrm>
          <a:prstGeom prst="rect">
            <a:avLst/>
          </a:prstGeom>
          <a:noFill/>
          <a:ln>
            <a:noFill/>
          </a:ln>
        </p:spPr>
        <p:txBody>
          <a:bodyPr wrap="square" rtlCol="0">
            <a:spAutoFit/>
          </a:bodyPr>
          <a:lstStyle/>
          <a:p>
            <a:pPr algn="ctr"/>
            <a:r>
              <a:rPr lang="en-IN" sz="1400" dirty="0"/>
              <a:t>General Excel Dashboard</a:t>
            </a:r>
            <a:r>
              <a:rPr lang="fr-FR" sz="1400" dirty="0"/>
              <a:t> KPIs: </a:t>
            </a:r>
            <a:endParaRPr lang="en-US" sz="1400" b="1" dirty="0">
              <a:solidFill>
                <a:schemeClr val="tx1">
                  <a:lumMod val="75000"/>
                  <a:lumOff val="25000"/>
                </a:schemeClr>
              </a:solidFill>
            </a:endParaRPr>
          </a:p>
        </p:txBody>
      </p:sp>
      <p:sp>
        <p:nvSpPr>
          <p:cNvPr id="55" name="TextBox 54">
            <a:extLst>
              <a:ext uri="{FF2B5EF4-FFF2-40B4-BE49-F238E27FC236}">
                <a16:creationId xmlns:a16="http://schemas.microsoft.com/office/drawing/2014/main" id="{15B99EAD-2CE5-741C-0EDD-A27F3039921A}"/>
              </a:ext>
            </a:extLst>
          </p:cNvPr>
          <p:cNvSpPr txBox="1"/>
          <p:nvPr/>
        </p:nvSpPr>
        <p:spPr>
          <a:xfrm>
            <a:off x="5261837" y="1182962"/>
            <a:ext cx="1274751" cy="738664"/>
          </a:xfrm>
          <a:prstGeom prst="rect">
            <a:avLst/>
          </a:prstGeom>
          <a:noFill/>
          <a:ln>
            <a:noFill/>
          </a:ln>
        </p:spPr>
        <p:txBody>
          <a:bodyPr wrap="square" rtlCol="0">
            <a:spAutoFit/>
          </a:bodyPr>
          <a:lstStyle/>
          <a:p>
            <a:pPr algn="ctr"/>
            <a:r>
              <a:rPr lang="en-IN" sz="1400" dirty="0"/>
              <a:t>Exploratory Data Analysis (EDA)</a:t>
            </a:r>
            <a:endParaRPr lang="en-US" sz="1400" b="1" dirty="0">
              <a:solidFill>
                <a:schemeClr val="tx1">
                  <a:lumMod val="75000"/>
                  <a:lumOff val="25000"/>
                </a:schemeClr>
              </a:solidFill>
            </a:endParaRPr>
          </a:p>
        </p:txBody>
      </p:sp>
      <p:sp>
        <p:nvSpPr>
          <p:cNvPr id="56" name="TextBox 55">
            <a:extLst>
              <a:ext uri="{FF2B5EF4-FFF2-40B4-BE49-F238E27FC236}">
                <a16:creationId xmlns:a16="http://schemas.microsoft.com/office/drawing/2014/main" id="{EA68AB49-D7A6-3D4E-0233-470DB9D49005}"/>
              </a:ext>
            </a:extLst>
          </p:cNvPr>
          <p:cNvSpPr txBox="1"/>
          <p:nvPr/>
        </p:nvSpPr>
        <p:spPr>
          <a:xfrm>
            <a:off x="3054941" y="1082903"/>
            <a:ext cx="1131849" cy="523220"/>
          </a:xfrm>
          <a:prstGeom prst="rect">
            <a:avLst/>
          </a:prstGeom>
          <a:noFill/>
          <a:ln>
            <a:noFill/>
          </a:ln>
        </p:spPr>
        <p:txBody>
          <a:bodyPr wrap="square" rtlCol="0">
            <a:spAutoFit/>
          </a:bodyPr>
          <a:lstStyle/>
          <a:p>
            <a:pPr algn="ctr"/>
            <a:r>
              <a:rPr lang="en-US" sz="1400" b="1" dirty="0">
                <a:solidFill>
                  <a:schemeClr val="tx1">
                    <a:lumMod val="75000"/>
                    <a:lumOff val="25000"/>
                  </a:schemeClr>
                </a:solidFill>
              </a:rPr>
              <a:t>Data Collection</a:t>
            </a:r>
          </a:p>
        </p:txBody>
      </p:sp>
      <p:sp>
        <p:nvSpPr>
          <p:cNvPr id="57" name="TextBox 56">
            <a:extLst>
              <a:ext uri="{FF2B5EF4-FFF2-40B4-BE49-F238E27FC236}">
                <a16:creationId xmlns:a16="http://schemas.microsoft.com/office/drawing/2014/main" id="{67AD419F-C9B7-1C94-1345-772280B6E9C1}"/>
              </a:ext>
            </a:extLst>
          </p:cNvPr>
          <p:cNvSpPr txBox="1"/>
          <p:nvPr/>
        </p:nvSpPr>
        <p:spPr>
          <a:xfrm>
            <a:off x="7586430" y="1848261"/>
            <a:ext cx="1827600" cy="1600438"/>
          </a:xfrm>
          <a:prstGeom prst="rect">
            <a:avLst/>
          </a:prstGeom>
          <a:noFill/>
          <a:ln>
            <a:noFill/>
          </a:ln>
        </p:spPr>
        <p:txBody>
          <a:bodyPr wrap="square" rtlCol="0">
            <a:spAutoFit/>
          </a:bodyPr>
          <a:lstStyle/>
          <a:p>
            <a:r>
              <a:rPr lang="en-US" sz="1400" dirty="0"/>
              <a:t>Total participants, total pin codes, with gender slicer. Visuals: Pivot charts highlighting preferences and trends.</a:t>
            </a:r>
            <a:r>
              <a:rPr lang="fr-FR" sz="1400" dirty="0"/>
              <a:t>.</a:t>
            </a:r>
            <a:endParaRPr lang="en-US" sz="1400" b="0" i="0" dirty="0">
              <a:solidFill>
                <a:schemeClr val="tx1">
                  <a:lumMod val="95000"/>
                  <a:lumOff val="5000"/>
                </a:schemeClr>
              </a:solidFill>
              <a:effectLst/>
              <a:latin typeface="+mj-lt"/>
            </a:endParaRPr>
          </a:p>
        </p:txBody>
      </p:sp>
      <p:sp>
        <p:nvSpPr>
          <p:cNvPr id="58" name="TextBox 57">
            <a:extLst>
              <a:ext uri="{FF2B5EF4-FFF2-40B4-BE49-F238E27FC236}">
                <a16:creationId xmlns:a16="http://schemas.microsoft.com/office/drawing/2014/main" id="{5F3CF566-925F-CA77-2B57-5C3E5A99C2E3}"/>
              </a:ext>
            </a:extLst>
          </p:cNvPr>
          <p:cNvSpPr txBox="1"/>
          <p:nvPr/>
        </p:nvSpPr>
        <p:spPr>
          <a:xfrm>
            <a:off x="9116197" y="5151087"/>
            <a:ext cx="1624010" cy="1384995"/>
          </a:xfrm>
          <a:prstGeom prst="rect">
            <a:avLst/>
          </a:prstGeom>
          <a:noFill/>
          <a:ln>
            <a:noFill/>
          </a:ln>
        </p:spPr>
        <p:txBody>
          <a:bodyPr wrap="square" rtlCol="0">
            <a:spAutoFit/>
          </a:bodyPr>
          <a:lstStyle/>
          <a:p>
            <a:r>
              <a:rPr lang="en-US" sz="1400" dirty="0"/>
              <a:t>Built Power BI dashboards highlighting Gen Z’s aspirations, employer needs, and key KPIs.</a:t>
            </a:r>
            <a:endParaRPr lang="en-US" sz="1400" b="0" i="0" dirty="0">
              <a:solidFill>
                <a:schemeClr val="tx1">
                  <a:lumMod val="95000"/>
                  <a:lumOff val="5000"/>
                </a:schemeClr>
              </a:solidFill>
              <a:effectLst/>
              <a:latin typeface="+mj-lt"/>
            </a:endParaRPr>
          </a:p>
        </p:txBody>
      </p:sp>
      <p:sp>
        <p:nvSpPr>
          <p:cNvPr id="59" name="TextBox 58">
            <a:extLst>
              <a:ext uri="{FF2B5EF4-FFF2-40B4-BE49-F238E27FC236}">
                <a16:creationId xmlns:a16="http://schemas.microsoft.com/office/drawing/2014/main" id="{FBC9C1E1-06AF-BD57-4940-5936845279E5}"/>
              </a:ext>
            </a:extLst>
          </p:cNvPr>
          <p:cNvSpPr txBox="1"/>
          <p:nvPr/>
        </p:nvSpPr>
        <p:spPr>
          <a:xfrm>
            <a:off x="6376757" y="4959378"/>
            <a:ext cx="1840062" cy="1169551"/>
          </a:xfrm>
          <a:prstGeom prst="rect">
            <a:avLst/>
          </a:prstGeom>
          <a:noFill/>
          <a:ln>
            <a:noFill/>
          </a:ln>
        </p:spPr>
        <p:txBody>
          <a:bodyPr wrap="square" rtlCol="0">
            <a:spAutoFit/>
          </a:bodyPr>
          <a:lstStyle/>
          <a:p>
            <a:r>
              <a:rPr lang="en-US" sz="1400" dirty="0"/>
              <a:t>Ran SQL queries to answer business questions and extract insights from collected data.</a:t>
            </a:r>
            <a:endParaRPr lang="en-US" sz="1400" b="0" i="0" dirty="0">
              <a:solidFill>
                <a:schemeClr val="tx1">
                  <a:lumMod val="95000"/>
                  <a:lumOff val="5000"/>
                </a:schemeClr>
              </a:solidFill>
              <a:effectLst/>
              <a:latin typeface="+mj-lt"/>
            </a:endParaRPr>
          </a:p>
        </p:txBody>
      </p:sp>
      <p:sp>
        <p:nvSpPr>
          <p:cNvPr id="60" name="TextBox 59">
            <a:extLst>
              <a:ext uri="{FF2B5EF4-FFF2-40B4-BE49-F238E27FC236}">
                <a16:creationId xmlns:a16="http://schemas.microsoft.com/office/drawing/2014/main" id="{2A0DCDD6-06D5-67F0-FA96-684154F40FAD}"/>
              </a:ext>
            </a:extLst>
          </p:cNvPr>
          <p:cNvSpPr txBox="1"/>
          <p:nvPr/>
        </p:nvSpPr>
        <p:spPr>
          <a:xfrm>
            <a:off x="5022922" y="2009075"/>
            <a:ext cx="1851877" cy="1169551"/>
          </a:xfrm>
          <a:prstGeom prst="rect">
            <a:avLst/>
          </a:prstGeom>
          <a:noFill/>
          <a:ln>
            <a:noFill/>
          </a:ln>
        </p:spPr>
        <p:txBody>
          <a:bodyPr wrap="square" rtlCol="0">
            <a:spAutoFit/>
          </a:bodyPr>
          <a:lstStyle/>
          <a:p>
            <a:r>
              <a:rPr lang="en-US" sz="1400" dirty="0"/>
              <a:t>Used Excel pivots to explore Gen Z’s career interests, work preferences, and key decision factors.</a:t>
            </a:r>
            <a:endParaRPr lang="en-US" sz="1400" b="0" i="0" dirty="0">
              <a:solidFill>
                <a:schemeClr val="tx1">
                  <a:lumMod val="95000"/>
                  <a:lumOff val="5000"/>
                </a:schemeClr>
              </a:solidFill>
              <a:effectLst/>
              <a:latin typeface="+mj-lt"/>
            </a:endParaRPr>
          </a:p>
        </p:txBody>
      </p:sp>
      <p:sp>
        <p:nvSpPr>
          <p:cNvPr id="61" name="TextBox 60">
            <a:extLst>
              <a:ext uri="{FF2B5EF4-FFF2-40B4-BE49-F238E27FC236}">
                <a16:creationId xmlns:a16="http://schemas.microsoft.com/office/drawing/2014/main" id="{F247AB42-8A7F-5328-C6B6-57A8158990E4}"/>
              </a:ext>
            </a:extLst>
          </p:cNvPr>
          <p:cNvSpPr txBox="1"/>
          <p:nvPr/>
        </p:nvSpPr>
        <p:spPr>
          <a:xfrm>
            <a:off x="2579925" y="1807506"/>
            <a:ext cx="1624010" cy="1384995"/>
          </a:xfrm>
          <a:prstGeom prst="rect">
            <a:avLst/>
          </a:prstGeom>
          <a:noFill/>
          <a:ln>
            <a:noFill/>
          </a:ln>
        </p:spPr>
        <p:txBody>
          <a:bodyPr wrap="square" rtlCol="0">
            <a:spAutoFit/>
          </a:bodyPr>
          <a:lstStyle/>
          <a:p>
            <a:r>
              <a:rPr lang="en-US" sz="1400" b="0" i="0" dirty="0">
                <a:solidFill>
                  <a:schemeClr val="tx1">
                    <a:lumMod val="95000"/>
                    <a:lumOff val="5000"/>
                  </a:schemeClr>
                </a:solidFill>
                <a:effectLst/>
                <a:latin typeface="+mj-lt"/>
              </a:rPr>
              <a:t>Created a Google Form with tailored questions to collect data on Gen-Z's career aspirations.</a:t>
            </a:r>
          </a:p>
          <a:p>
            <a:endParaRPr lang="en-US" sz="1400" dirty="0">
              <a:solidFill>
                <a:schemeClr val="tx1">
                  <a:lumMod val="95000"/>
                  <a:lumOff val="5000"/>
                </a:schemeClr>
              </a:solidFill>
              <a:latin typeface="+mj-lt"/>
            </a:endParaRPr>
          </a:p>
        </p:txBody>
      </p:sp>
      <p:sp>
        <p:nvSpPr>
          <p:cNvPr id="62" name="TextBox 61">
            <a:extLst>
              <a:ext uri="{FF2B5EF4-FFF2-40B4-BE49-F238E27FC236}">
                <a16:creationId xmlns:a16="http://schemas.microsoft.com/office/drawing/2014/main" id="{F6B163A3-9791-E6E5-92D8-542352992862}"/>
              </a:ext>
            </a:extLst>
          </p:cNvPr>
          <p:cNvSpPr txBox="1"/>
          <p:nvPr/>
        </p:nvSpPr>
        <p:spPr>
          <a:xfrm>
            <a:off x="3674439" y="5019370"/>
            <a:ext cx="1792337" cy="1384995"/>
          </a:xfrm>
          <a:prstGeom prst="rect">
            <a:avLst/>
          </a:prstGeom>
          <a:noFill/>
          <a:ln>
            <a:noFill/>
          </a:ln>
        </p:spPr>
        <p:txBody>
          <a:bodyPr wrap="square" rtlCol="0">
            <a:spAutoFit/>
          </a:bodyPr>
          <a:lstStyle/>
          <a:p>
            <a:r>
              <a:rPr lang="en-US" sz="1400" dirty="0"/>
              <a:t>Standardized data columns, handled nulls, and prepared the final dataset for analysis in Excel, SQL, and Power BI.</a:t>
            </a:r>
            <a:endParaRPr lang="en-IN" sz="1400" dirty="0"/>
          </a:p>
        </p:txBody>
      </p:sp>
      <p:sp>
        <p:nvSpPr>
          <p:cNvPr id="63" name="TextBox 62">
            <a:extLst>
              <a:ext uri="{FF2B5EF4-FFF2-40B4-BE49-F238E27FC236}">
                <a16:creationId xmlns:a16="http://schemas.microsoft.com/office/drawing/2014/main" id="{BBB1085A-BE14-6000-709C-990079FE14EA}"/>
              </a:ext>
            </a:extLst>
          </p:cNvPr>
          <p:cNvSpPr txBox="1"/>
          <p:nvPr/>
        </p:nvSpPr>
        <p:spPr>
          <a:xfrm>
            <a:off x="737168" y="4954763"/>
            <a:ext cx="1885312" cy="1600438"/>
          </a:xfrm>
          <a:prstGeom prst="rect">
            <a:avLst/>
          </a:prstGeom>
          <a:noFill/>
          <a:ln>
            <a:noFill/>
          </a:ln>
        </p:spPr>
        <p:txBody>
          <a:bodyPr wrap="square" rtlCol="0">
            <a:spAutoFit/>
          </a:bodyPr>
          <a:lstStyle/>
          <a:p>
            <a:r>
              <a:rPr lang="en-US" sz="1400" dirty="0"/>
              <a:t>Developed a problem statement to Explored Gen-Z career aspirations to address gaps with employer expectations and share key insights</a:t>
            </a:r>
            <a:endParaRPr lang="en-US" sz="1400" b="0" i="0" dirty="0">
              <a:solidFill>
                <a:schemeClr val="tx1">
                  <a:lumMod val="95000"/>
                  <a:lumOff val="5000"/>
                </a:schemeClr>
              </a:solidFill>
              <a:effectLst/>
              <a:latin typeface="+mj-lt"/>
            </a:endParaRPr>
          </a:p>
        </p:txBody>
      </p:sp>
      <p:cxnSp>
        <p:nvCxnSpPr>
          <p:cNvPr id="65" name="Straight Connector 64">
            <a:extLst>
              <a:ext uri="{FF2B5EF4-FFF2-40B4-BE49-F238E27FC236}">
                <a16:creationId xmlns:a16="http://schemas.microsoft.com/office/drawing/2014/main" id="{199F918B-D792-8FC9-CF15-4305636E3A6D}"/>
              </a:ext>
            </a:extLst>
          </p:cNvPr>
          <p:cNvCxnSpPr/>
          <p:nvPr/>
        </p:nvCxnSpPr>
        <p:spPr>
          <a:xfrm>
            <a:off x="281066" y="1658034"/>
            <a:ext cx="1800225" cy="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F496C1B9-9C5B-794D-A366-0DF66987F6D1}"/>
              </a:ext>
            </a:extLst>
          </p:cNvPr>
          <p:cNvCxnSpPr>
            <a:cxnSpLocks/>
          </p:cNvCxnSpPr>
          <p:nvPr/>
        </p:nvCxnSpPr>
        <p:spPr>
          <a:xfrm>
            <a:off x="8962082" y="5113255"/>
            <a:ext cx="1800225" cy="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C88CEBEA-2CCF-E13F-A8F8-2DB22459CF53}"/>
              </a:ext>
            </a:extLst>
          </p:cNvPr>
          <p:cNvCxnSpPr/>
          <p:nvPr/>
        </p:nvCxnSpPr>
        <p:spPr>
          <a:xfrm>
            <a:off x="6355414" y="4871084"/>
            <a:ext cx="1800225" cy="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48EEAA4E-6C30-31AE-9284-4F2E4DED1631}"/>
              </a:ext>
            </a:extLst>
          </p:cNvPr>
          <p:cNvCxnSpPr/>
          <p:nvPr/>
        </p:nvCxnSpPr>
        <p:spPr>
          <a:xfrm>
            <a:off x="3692383" y="4947847"/>
            <a:ext cx="1800225" cy="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83AE8175-590E-47FF-5201-ECCF173709D4}"/>
              </a:ext>
            </a:extLst>
          </p:cNvPr>
          <p:cNvCxnSpPr>
            <a:cxnSpLocks/>
          </p:cNvCxnSpPr>
          <p:nvPr/>
        </p:nvCxnSpPr>
        <p:spPr>
          <a:xfrm>
            <a:off x="7568177" y="1728651"/>
            <a:ext cx="1884214" cy="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7DA2AC9D-C9B8-DAFD-0BE0-889C0FB6FA1E}"/>
              </a:ext>
            </a:extLst>
          </p:cNvPr>
          <p:cNvCxnSpPr/>
          <p:nvPr/>
        </p:nvCxnSpPr>
        <p:spPr>
          <a:xfrm>
            <a:off x="5022922" y="1906443"/>
            <a:ext cx="1800225" cy="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056E09F-36EC-5EB7-2A01-33C239A91EEC}"/>
              </a:ext>
            </a:extLst>
          </p:cNvPr>
          <p:cNvCxnSpPr/>
          <p:nvPr/>
        </p:nvCxnSpPr>
        <p:spPr>
          <a:xfrm>
            <a:off x="2471112" y="1706814"/>
            <a:ext cx="1800225" cy="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88035179-327F-F720-4C0E-95D67227C9D1}"/>
              </a:ext>
            </a:extLst>
          </p:cNvPr>
          <p:cNvCxnSpPr/>
          <p:nvPr/>
        </p:nvCxnSpPr>
        <p:spPr>
          <a:xfrm>
            <a:off x="731402" y="4874354"/>
            <a:ext cx="1800225" cy="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 name="Rectangle: Rounded Corners 1">
            <a:extLst>
              <a:ext uri="{FF2B5EF4-FFF2-40B4-BE49-F238E27FC236}">
                <a16:creationId xmlns:a16="http://schemas.microsoft.com/office/drawing/2014/main" id="{651D6A0B-702C-B5BF-70C4-F60B4EB36A07}"/>
              </a:ext>
            </a:extLst>
          </p:cNvPr>
          <p:cNvSpPr/>
          <p:nvPr/>
        </p:nvSpPr>
        <p:spPr>
          <a:xfrm>
            <a:off x="9827178" y="1014415"/>
            <a:ext cx="1952625" cy="241458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7D93AFC-5862-3D4B-3FB3-C8CFAF758CAD}"/>
              </a:ext>
            </a:extLst>
          </p:cNvPr>
          <p:cNvSpPr/>
          <p:nvPr/>
        </p:nvSpPr>
        <p:spPr>
          <a:xfrm>
            <a:off x="11131871" y="834205"/>
            <a:ext cx="702311" cy="70788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en-US" b="1" dirty="0">
                <a:solidFill>
                  <a:schemeClr val="tx1"/>
                </a:solidFill>
              </a:rPr>
              <a:t>9</a:t>
            </a:r>
          </a:p>
          <a:p>
            <a:endParaRPr lang="en-US" b="1" dirty="0">
              <a:solidFill>
                <a:schemeClr val="tx1"/>
              </a:solidFill>
            </a:endParaRPr>
          </a:p>
        </p:txBody>
      </p:sp>
      <p:sp>
        <p:nvSpPr>
          <p:cNvPr id="22" name="TextBox 21">
            <a:extLst>
              <a:ext uri="{FF2B5EF4-FFF2-40B4-BE49-F238E27FC236}">
                <a16:creationId xmlns:a16="http://schemas.microsoft.com/office/drawing/2014/main" id="{D26C4DBC-3463-8B01-8039-2DF83BC22F6A}"/>
              </a:ext>
            </a:extLst>
          </p:cNvPr>
          <p:cNvSpPr txBox="1"/>
          <p:nvPr/>
        </p:nvSpPr>
        <p:spPr>
          <a:xfrm>
            <a:off x="10000630" y="1392304"/>
            <a:ext cx="1295818" cy="307777"/>
          </a:xfrm>
          <a:prstGeom prst="rect">
            <a:avLst/>
          </a:prstGeom>
          <a:noFill/>
          <a:ln>
            <a:noFill/>
          </a:ln>
        </p:spPr>
        <p:txBody>
          <a:bodyPr wrap="square" rtlCol="0">
            <a:spAutoFit/>
          </a:bodyPr>
          <a:lstStyle/>
          <a:p>
            <a:pPr algn="ctr"/>
            <a:r>
              <a:rPr lang="en-IN" sz="1400" dirty="0"/>
              <a:t>Presentation</a:t>
            </a:r>
            <a:endParaRPr lang="en-US" sz="1400" dirty="0"/>
          </a:p>
        </p:txBody>
      </p:sp>
      <p:sp>
        <p:nvSpPr>
          <p:cNvPr id="23" name="TextBox 22">
            <a:extLst>
              <a:ext uri="{FF2B5EF4-FFF2-40B4-BE49-F238E27FC236}">
                <a16:creationId xmlns:a16="http://schemas.microsoft.com/office/drawing/2014/main" id="{8BC77B02-4E83-0BE5-05CD-97D2AD79DDD3}"/>
              </a:ext>
            </a:extLst>
          </p:cNvPr>
          <p:cNvSpPr txBox="1"/>
          <p:nvPr/>
        </p:nvSpPr>
        <p:spPr>
          <a:xfrm>
            <a:off x="10055470" y="1946024"/>
            <a:ext cx="1624010" cy="1384995"/>
          </a:xfrm>
          <a:prstGeom prst="rect">
            <a:avLst/>
          </a:prstGeom>
          <a:noFill/>
          <a:ln>
            <a:noFill/>
          </a:ln>
        </p:spPr>
        <p:txBody>
          <a:bodyPr wrap="square" rtlCol="0">
            <a:spAutoFit/>
          </a:bodyPr>
          <a:lstStyle/>
          <a:p>
            <a:r>
              <a:rPr lang="en-US" sz="1400" dirty="0"/>
              <a:t>Worked on an employer-focused project, delivering recommendations and highlighting data storytelling.</a:t>
            </a:r>
            <a:endParaRPr lang="en-US" sz="1400" b="0" i="0" dirty="0">
              <a:solidFill>
                <a:schemeClr val="tx1">
                  <a:lumMod val="95000"/>
                  <a:lumOff val="5000"/>
                </a:schemeClr>
              </a:solidFill>
              <a:effectLst/>
              <a:latin typeface="+mj-lt"/>
            </a:endParaRPr>
          </a:p>
        </p:txBody>
      </p:sp>
      <p:cxnSp>
        <p:nvCxnSpPr>
          <p:cNvPr id="24" name="Straight Connector 23">
            <a:extLst>
              <a:ext uri="{FF2B5EF4-FFF2-40B4-BE49-F238E27FC236}">
                <a16:creationId xmlns:a16="http://schemas.microsoft.com/office/drawing/2014/main" id="{C2FDC75C-D597-D1E0-52A3-214CA7B5F30E}"/>
              </a:ext>
            </a:extLst>
          </p:cNvPr>
          <p:cNvCxnSpPr/>
          <p:nvPr/>
        </p:nvCxnSpPr>
        <p:spPr>
          <a:xfrm>
            <a:off x="9981648" y="1927797"/>
            <a:ext cx="1800225" cy="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159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71FDB6-F71B-3AD4-408C-14C2D5688DBF}"/>
              </a:ext>
            </a:extLst>
          </p:cNvPr>
          <p:cNvSpPr txBox="1"/>
          <p:nvPr/>
        </p:nvSpPr>
        <p:spPr>
          <a:xfrm>
            <a:off x="530942" y="365941"/>
            <a:ext cx="6096000" cy="369332"/>
          </a:xfrm>
          <a:prstGeom prst="rect">
            <a:avLst/>
          </a:prstGeom>
          <a:noFill/>
        </p:spPr>
        <p:txBody>
          <a:bodyPr wrap="square">
            <a:spAutoFit/>
          </a:bodyPr>
          <a:lstStyle/>
          <a:p>
            <a:r>
              <a:rPr lang="en-IN" dirty="0"/>
              <a:t>3. What is the desired work environment for Gen-Z?</a:t>
            </a:r>
          </a:p>
        </p:txBody>
      </p:sp>
      <p:pic>
        <p:nvPicPr>
          <p:cNvPr id="4" name="Picture 3">
            <a:extLst>
              <a:ext uri="{FF2B5EF4-FFF2-40B4-BE49-F238E27FC236}">
                <a16:creationId xmlns:a16="http://schemas.microsoft.com/office/drawing/2014/main" id="{5756D132-6A22-9EB3-C84A-CA3162FF0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742" y="735273"/>
            <a:ext cx="2369620" cy="2160000"/>
          </a:xfrm>
          <a:prstGeom prst="rect">
            <a:avLst/>
          </a:prstGeom>
        </p:spPr>
      </p:pic>
      <p:sp>
        <p:nvSpPr>
          <p:cNvPr id="6" name="TextBox 5">
            <a:extLst>
              <a:ext uri="{FF2B5EF4-FFF2-40B4-BE49-F238E27FC236}">
                <a16:creationId xmlns:a16="http://schemas.microsoft.com/office/drawing/2014/main" id="{246146EC-66CE-2C65-45D1-C42D921B25E5}"/>
              </a:ext>
            </a:extLst>
          </p:cNvPr>
          <p:cNvSpPr txBox="1"/>
          <p:nvPr/>
        </p:nvSpPr>
        <p:spPr>
          <a:xfrm>
            <a:off x="530942" y="3128247"/>
            <a:ext cx="10225548" cy="369332"/>
          </a:xfrm>
          <a:prstGeom prst="rect">
            <a:avLst/>
          </a:prstGeom>
          <a:noFill/>
        </p:spPr>
        <p:txBody>
          <a:bodyPr wrap="square">
            <a:spAutoFit/>
          </a:bodyPr>
          <a:lstStyle/>
          <a:p>
            <a:r>
              <a:rPr lang="en-IN" dirty="0"/>
              <a:t>4. How do financial goals, such as salary and benefits, impact career aspirations among Gen-Z? </a:t>
            </a:r>
          </a:p>
        </p:txBody>
      </p:sp>
      <p:pic>
        <p:nvPicPr>
          <p:cNvPr id="7" name="Picture 6">
            <a:extLst>
              <a:ext uri="{FF2B5EF4-FFF2-40B4-BE49-F238E27FC236}">
                <a16:creationId xmlns:a16="http://schemas.microsoft.com/office/drawing/2014/main" id="{30F6C421-A08B-7A12-1510-C8BB57D22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742" y="3543745"/>
            <a:ext cx="8212308" cy="2160000"/>
          </a:xfrm>
          <a:prstGeom prst="rect">
            <a:avLst/>
          </a:prstGeom>
        </p:spPr>
      </p:pic>
    </p:spTree>
    <p:extLst>
      <p:ext uri="{BB962C8B-B14F-4D97-AF65-F5344CB8AC3E}">
        <p14:creationId xmlns:p14="http://schemas.microsoft.com/office/powerpoint/2010/main" val="702387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638639-0F75-2977-65A6-49844B0D1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767" y="1080249"/>
            <a:ext cx="2865078" cy="2160000"/>
          </a:xfrm>
          <a:prstGeom prst="rect">
            <a:avLst/>
          </a:prstGeom>
        </p:spPr>
      </p:pic>
      <p:sp>
        <p:nvSpPr>
          <p:cNvPr id="4" name="TextBox 3">
            <a:extLst>
              <a:ext uri="{FF2B5EF4-FFF2-40B4-BE49-F238E27FC236}">
                <a16:creationId xmlns:a16="http://schemas.microsoft.com/office/drawing/2014/main" id="{EFA8290F-7BEB-D9DB-F39A-8B602499AB7F}"/>
              </a:ext>
            </a:extLst>
          </p:cNvPr>
          <p:cNvSpPr txBox="1"/>
          <p:nvPr/>
        </p:nvSpPr>
        <p:spPr>
          <a:xfrm>
            <a:off x="599767" y="433918"/>
            <a:ext cx="6096000" cy="646331"/>
          </a:xfrm>
          <a:prstGeom prst="rect">
            <a:avLst/>
          </a:prstGeom>
          <a:noFill/>
        </p:spPr>
        <p:txBody>
          <a:bodyPr wrap="square">
            <a:spAutoFit/>
          </a:bodyPr>
          <a:lstStyle/>
          <a:p>
            <a:r>
              <a:rPr lang="en-IN" dirty="0"/>
              <a:t>5. What role do personal values and social impact play in career choices for Gen-Z?</a:t>
            </a:r>
          </a:p>
        </p:txBody>
      </p:sp>
    </p:spTree>
    <p:extLst>
      <p:ext uri="{BB962C8B-B14F-4D97-AF65-F5344CB8AC3E}">
        <p14:creationId xmlns:p14="http://schemas.microsoft.com/office/powerpoint/2010/main" val="2128768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7533ED-8692-8F9D-98C8-2D5C13A5C98C}"/>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BE99F1F-2E3C-6A14-7CB4-A2E48AB8DCDA}"/>
              </a:ext>
            </a:extLst>
          </p:cNvPr>
          <p:cNvSpPr txBox="1"/>
          <p:nvPr/>
        </p:nvSpPr>
        <p:spPr>
          <a:xfrm>
            <a:off x="3048000" y="1720840"/>
            <a:ext cx="6096000" cy="4524315"/>
          </a:xfrm>
          <a:prstGeom prst="rect">
            <a:avLst/>
          </a:prstGeom>
          <a:noFill/>
        </p:spPr>
        <p:txBody>
          <a:bodyPr wrap="square">
            <a:spAutoFit/>
          </a:bodyPr>
          <a:lstStyle/>
          <a:p>
            <a:pPr algn="ctr"/>
            <a:r>
              <a:rPr lang="en-IN" sz="7200" dirty="0">
                <a:ln w="0">
                  <a:solidFill>
                    <a:schemeClr val="accent2"/>
                  </a:solidFill>
                </a:ln>
                <a:solidFill>
                  <a:schemeClr val="accent2"/>
                </a:solidFill>
                <a:effectLst>
                  <a:outerShdw blurRad="50800" dist="38100" dir="5400000" algn="t" rotWithShape="0">
                    <a:prstClr val="black">
                      <a:alpha val="40000"/>
                    </a:prstClr>
                  </a:outerShdw>
                  <a:reflection blurRad="6350" stA="53000" endA="300" endPos="35500" dir="5400000" sy="-90000" algn="bl" rotWithShape="0"/>
                </a:effectLst>
                <a:latin typeface="Segoe UI Black" panose="020B0A02040204020203" pitchFamily="34" charset="0"/>
                <a:ea typeface="Segoe UI Black" panose="020B0A02040204020203" pitchFamily="34" charset="0"/>
              </a:rPr>
              <a:t>STAGE 7: General Excel Dashboard </a:t>
            </a:r>
          </a:p>
        </p:txBody>
      </p:sp>
    </p:spTree>
    <p:extLst>
      <p:ext uri="{BB962C8B-B14F-4D97-AF65-F5344CB8AC3E}">
        <p14:creationId xmlns:p14="http://schemas.microsoft.com/office/powerpoint/2010/main" val="3996766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20EF48-E814-1794-5CF8-ABDFEA2AE446}"/>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3" name="Picture 2" descr="A group of purple rectangular labels with text&#10;&#10;Description automatically generated">
            <a:extLst>
              <a:ext uri="{FF2B5EF4-FFF2-40B4-BE49-F238E27FC236}">
                <a16:creationId xmlns:a16="http://schemas.microsoft.com/office/drawing/2014/main" id="{75E4EEC5-4F5C-16E0-4297-EB5CDB9E7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2" y="-1"/>
            <a:ext cx="12164855" cy="6894993"/>
          </a:xfrm>
          <a:prstGeom prst="rect">
            <a:avLst/>
          </a:prstGeom>
        </p:spPr>
      </p:pic>
    </p:spTree>
    <p:extLst>
      <p:ext uri="{BB962C8B-B14F-4D97-AF65-F5344CB8AC3E}">
        <p14:creationId xmlns:p14="http://schemas.microsoft.com/office/powerpoint/2010/main" val="2300812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72128-F3E8-AF24-4A5D-B7EEF90A6473}"/>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C1C0BC7E-2871-19CA-0496-861CF067E7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01025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9E8326-EA79-9FD7-5AFA-F578392D94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2408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8EE78E-58E3-2F48-6DFF-66C57BE8330B}"/>
              </a:ext>
            </a:extLst>
          </p:cNvPr>
          <p:cNvSpPr/>
          <p:nvPr/>
        </p:nvSpPr>
        <p:spPr>
          <a:xfrm>
            <a:off x="0" y="0"/>
            <a:ext cx="12192000" cy="68580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26022C4-10EB-48E2-D952-D9B2B671266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4936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D75369-D093-5767-BB3C-09F2556727F2}"/>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4C10916-C2AB-1FF1-4A87-45A76167073E}"/>
              </a:ext>
            </a:extLst>
          </p:cNvPr>
          <p:cNvSpPr txBox="1"/>
          <p:nvPr/>
        </p:nvSpPr>
        <p:spPr>
          <a:xfrm>
            <a:off x="3048000" y="1166842"/>
            <a:ext cx="6096000" cy="5632311"/>
          </a:xfrm>
          <a:prstGeom prst="rect">
            <a:avLst/>
          </a:prstGeom>
          <a:noFill/>
        </p:spPr>
        <p:txBody>
          <a:bodyPr wrap="square">
            <a:spAutoFit/>
          </a:bodyPr>
          <a:lstStyle/>
          <a:p>
            <a:pPr algn="ctr"/>
            <a:r>
              <a:rPr lang="en-IN" sz="7200" dirty="0">
                <a:ln w="0">
                  <a:solidFill>
                    <a:schemeClr val="accent2"/>
                  </a:solidFill>
                </a:ln>
                <a:solidFill>
                  <a:schemeClr val="accent2"/>
                </a:solidFill>
                <a:effectLst>
                  <a:outerShdw blurRad="50800" dist="38100" dir="5400000" algn="t" rotWithShape="0">
                    <a:prstClr val="black">
                      <a:alpha val="40000"/>
                    </a:prstClr>
                  </a:outerShdw>
                  <a:reflection blurRad="6350" stA="53000" endA="300" endPos="35500" dir="5400000" sy="-90000" algn="bl" rotWithShape="0"/>
                </a:effectLst>
                <a:latin typeface="Segoe UI Black" panose="020B0A02040204020203" pitchFamily="34" charset="0"/>
                <a:ea typeface="Segoe UI Black" panose="020B0A02040204020203" pitchFamily="34" charset="0"/>
              </a:rPr>
              <a:t>STAGE 8: </a:t>
            </a:r>
            <a:r>
              <a:rPr lang="en-US" sz="7200" dirty="0">
                <a:ln w="0">
                  <a:solidFill>
                    <a:schemeClr val="accent2"/>
                  </a:solidFill>
                </a:ln>
                <a:solidFill>
                  <a:schemeClr val="accent2"/>
                </a:solidFill>
                <a:effectLst>
                  <a:outerShdw blurRad="50800" dist="38100" dir="5400000" algn="t" rotWithShape="0">
                    <a:prstClr val="black">
                      <a:alpha val="40000"/>
                    </a:prstClr>
                  </a:outerShdw>
                  <a:reflection blurRad="6350" stA="53000" endA="300" endPos="35500" dir="5400000" sy="-90000" algn="bl" rotWithShape="0"/>
                </a:effectLst>
                <a:latin typeface="Segoe UI Black" panose="020B0A02040204020203" pitchFamily="34" charset="0"/>
                <a:ea typeface="Segoe UI Black" panose="020B0A02040204020203" pitchFamily="34" charset="0"/>
              </a:rPr>
              <a:t>Functional Dashboards in </a:t>
            </a:r>
            <a:br>
              <a:rPr lang="en-US" sz="7200" dirty="0">
                <a:ln w="0">
                  <a:solidFill>
                    <a:schemeClr val="accent2"/>
                  </a:solidFill>
                </a:ln>
                <a:solidFill>
                  <a:schemeClr val="accent2"/>
                </a:solidFill>
                <a:effectLst>
                  <a:outerShdw blurRad="50800" dist="38100" dir="5400000" algn="t" rotWithShape="0">
                    <a:prstClr val="black">
                      <a:alpha val="40000"/>
                    </a:prstClr>
                  </a:outerShdw>
                  <a:reflection blurRad="6350" stA="53000" endA="300" endPos="35500" dir="5400000" sy="-90000" algn="bl" rotWithShape="0"/>
                </a:effectLst>
                <a:latin typeface="Segoe UI Black" panose="020B0A02040204020203" pitchFamily="34" charset="0"/>
                <a:ea typeface="Segoe UI Black" panose="020B0A02040204020203" pitchFamily="34" charset="0"/>
              </a:rPr>
            </a:br>
            <a:r>
              <a:rPr lang="en-US" sz="7200" dirty="0">
                <a:ln w="0">
                  <a:solidFill>
                    <a:schemeClr val="accent2"/>
                  </a:solidFill>
                </a:ln>
                <a:solidFill>
                  <a:schemeClr val="accent2"/>
                </a:solidFill>
                <a:effectLst>
                  <a:outerShdw blurRad="50800" dist="38100" dir="5400000" algn="t" rotWithShape="0">
                    <a:prstClr val="black">
                      <a:alpha val="40000"/>
                    </a:prstClr>
                  </a:outerShdw>
                  <a:reflection blurRad="6350" stA="53000" endA="300" endPos="35500" dir="5400000" sy="-90000" algn="bl" rotWithShape="0"/>
                </a:effectLst>
                <a:latin typeface="Segoe UI Black" panose="020B0A02040204020203" pitchFamily="34" charset="0"/>
                <a:ea typeface="Segoe UI Black" panose="020B0A02040204020203" pitchFamily="34" charset="0"/>
              </a:rPr>
              <a:t>Power BI</a:t>
            </a:r>
            <a:endParaRPr lang="en-IN" sz="7200" dirty="0">
              <a:ln w="0">
                <a:solidFill>
                  <a:schemeClr val="accent2"/>
                </a:solidFill>
              </a:ln>
              <a:solidFill>
                <a:schemeClr val="accent2"/>
              </a:solidFill>
              <a:effectLst>
                <a:outerShdw blurRad="50800" dist="38100" dir="5400000" algn="t" rotWithShape="0">
                  <a:prstClr val="black">
                    <a:alpha val="40000"/>
                  </a:prstClr>
                </a:outerShdw>
                <a:reflection blurRad="6350" stA="53000" endA="300" endPos="35500" dir="5400000" sy="-90000" algn="bl" rotWithShape="0"/>
              </a:effectLst>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2985113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E7EAF7-3F6F-FC39-5480-DA01D2C18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69972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E9CC0A-8D98-9F21-30A4-FF1FC0D44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921417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13B9D-A704-2CA3-FA61-6B65AF46FD0F}"/>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FCDB0EF-F280-65ED-822E-3B829482C36C}"/>
              </a:ext>
            </a:extLst>
          </p:cNvPr>
          <p:cNvSpPr txBox="1"/>
          <p:nvPr/>
        </p:nvSpPr>
        <p:spPr>
          <a:xfrm>
            <a:off x="2620297" y="1150173"/>
            <a:ext cx="6951406" cy="3416320"/>
          </a:xfrm>
          <a:prstGeom prst="rect">
            <a:avLst/>
          </a:prstGeom>
          <a:noFill/>
        </p:spPr>
        <p:txBody>
          <a:bodyPr wrap="square">
            <a:spAutoFit/>
          </a:bodyPr>
          <a:lstStyle/>
          <a:p>
            <a:pPr algn="ctr"/>
            <a:r>
              <a:rPr lang="en-IN" sz="7200" dirty="0">
                <a:ln w="0">
                  <a:solidFill>
                    <a:schemeClr val="accent2"/>
                  </a:solidFill>
                </a:ln>
                <a:solidFill>
                  <a:schemeClr val="accent2"/>
                </a:solidFill>
                <a:effectLst>
                  <a:outerShdw blurRad="50800" dist="38100" dir="5400000" algn="t" rotWithShape="0">
                    <a:prstClr val="black">
                      <a:alpha val="40000"/>
                    </a:prstClr>
                  </a:outerShdw>
                  <a:reflection blurRad="6350" stA="53000" endA="300" endPos="35500" dir="5400000" sy="-90000" algn="bl" rotWithShape="0"/>
                </a:effectLst>
                <a:latin typeface="Segoe UI Black" panose="020B0A02040204020203" pitchFamily="34" charset="0"/>
                <a:ea typeface="Segoe UI Black" panose="020B0A02040204020203" pitchFamily="34" charset="0"/>
              </a:rPr>
              <a:t>STAGE 1: EXCEL DASHBOARDS</a:t>
            </a:r>
          </a:p>
        </p:txBody>
      </p:sp>
    </p:spTree>
    <p:extLst>
      <p:ext uri="{BB962C8B-B14F-4D97-AF65-F5344CB8AC3E}">
        <p14:creationId xmlns:p14="http://schemas.microsoft.com/office/powerpoint/2010/main" val="2981328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A223E4-F7AF-317A-6593-543045CBF63A}"/>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A51EDDB7-731A-E22A-095D-4E5C55461628}"/>
              </a:ext>
            </a:extLst>
          </p:cNvPr>
          <p:cNvSpPr txBox="1"/>
          <p:nvPr/>
        </p:nvSpPr>
        <p:spPr>
          <a:xfrm>
            <a:off x="442141" y="182466"/>
            <a:ext cx="11203806" cy="553998"/>
          </a:xfrm>
          <a:prstGeom prst="rect">
            <a:avLst/>
          </a:prstGeom>
          <a:noFill/>
        </p:spPr>
        <p:txBody>
          <a:bodyPr wrap="square" rtlCol="0">
            <a:spAutoFit/>
          </a:bodyPr>
          <a:lstStyle/>
          <a:p>
            <a:pPr algn="ctr"/>
            <a:r>
              <a:rPr lang="en-US" sz="3000" b="1" dirty="0"/>
              <a:t>The Walt Disney Company</a:t>
            </a:r>
          </a:p>
        </p:txBody>
      </p:sp>
      <p:sp>
        <p:nvSpPr>
          <p:cNvPr id="4" name="Rectangle 3">
            <a:extLst>
              <a:ext uri="{FF2B5EF4-FFF2-40B4-BE49-F238E27FC236}">
                <a16:creationId xmlns:a16="http://schemas.microsoft.com/office/drawing/2014/main" id="{2CEF5A15-7041-927E-F583-DB6B1A801981}"/>
              </a:ext>
            </a:extLst>
          </p:cNvPr>
          <p:cNvSpPr/>
          <p:nvPr/>
        </p:nvSpPr>
        <p:spPr>
          <a:xfrm>
            <a:off x="557644" y="1412859"/>
            <a:ext cx="4937760" cy="5173578"/>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6" name="Rectangle 5">
            <a:extLst>
              <a:ext uri="{FF2B5EF4-FFF2-40B4-BE49-F238E27FC236}">
                <a16:creationId xmlns:a16="http://schemas.microsoft.com/office/drawing/2014/main" id="{627A8882-F79F-EC94-6FBC-62284345D2F5}"/>
              </a:ext>
            </a:extLst>
          </p:cNvPr>
          <p:cNvSpPr/>
          <p:nvPr/>
        </p:nvSpPr>
        <p:spPr>
          <a:xfrm>
            <a:off x="6650385" y="1412859"/>
            <a:ext cx="4937760" cy="517839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C136D04-43FC-BEBB-A6B8-A96648EE572B}"/>
              </a:ext>
            </a:extLst>
          </p:cNvPr>
          <p:cNvSpPr txBox="1"/>
          <p:nvPr/>
        </p:nvSpPr>
        <p:spPr>
          <a:xfrm>
            <a:off x="6809452" y="1508124"/>
            <a:ext cx="4619625" cy="4801314"/>
          </a:xfrm>
          <a:prstGeom prst="rect">
            <a:avLst/>
          </a:prstGeom>
          <a:noFill/>
        </p:spPr>
        <p:txBody>
          <a:bodyPr wrap="square" rtlCol="0">
            <a:spAutoFit/>
          </a:bodyPr>
          <a:lstStyle/>
          <a:p>
            <a:pPr algn="ctr"/>
            <a:r>
              <a:rPr lang="en-US" b="0" i="0" dirty="0">
                <a:effectLst/>
                <a:latin typeface="Google Sans"/>
              </a:rPr>
              <a:t>How Disney uses data?</a:t>
            </a:r>
          </a:p>
          <a:p>
            <a:pPr marL="285750" indent="-285750" algn="l">
              <a:buFont typeface="Courier New" panose="02070309020205020404" pitchFamily="49" charset="0"/>
              <a:buChar char="o"/>
            </a:pPr>
            <a:endParaRPr lang="en-US" dirty="0">
              <a:latin typeface="Google Sans"/>
            </a:endParaRPr>
          </a:p>
          <a:p>
            <a:pPr marL="285750" indent="-285750" algn="l">
              <a:buFont typeface="Courier New" panose="02070309020205020404" pitchFamily="49" charset="0"/>
              <a:buChar char="o"/>
            </a:pPr>
            <a:r>
              <a:rPr lang="en-US" b="0" i="0" dirty="0">
                <a:effectLst/>
                <a:latin typeface="Google Sans"/>
              </a:rPr>
              <a:t>Shorter waiting times: By knowing where people are and what they like, Disney predict crowds and keep lines moving smoothly.</a:t>
            </a:r>
          </a:p>
          <a:p>
            <a:pPr algn="l"/>
            <a:endParaRPr lang="en-US" b="0" i="0" dirty="0">
              <a:effectLst/>
              <a:latin typeface="Google Sans"/>
            </a:endParaRPr>
          </a:p>
          <a:p>
            <a:pPr marL="285750" indent="-285750" algn="l">
              <a:buFont typeface="Courier New" panose="02070309020205020404" pitchFamily="49" charset="0"/>
              <a:buChar char="o"/>
            </a:pPr>
            <a:r>
              <a:rPr lang="en-US" b="0" i="0" dirty="0">
                <a:effectLst/>
                <a:latin typeface="Google Sans"/>
              </a:rPr>
              <a:t>Personalized experiences: Ever feel like Disney knows you better than you know yourself? They suggest rides you'll love, recommend restaurants based on your tastes, or even send birthday greetings in the park! This is all possible because of data!</a:t>
            </a:r>
          </a:p>
          <a:p>
            <a:pPr algn="l"/>
            <a:endParaRPr lang="en-US" b="0" i="0" dirty="0">
              <a:effectLst/>
              <a:latin typeface="Google Sans"/>
            </a:endParaRPr>
          </a:p>
          <a:p>
            <a:pPr marL="285750" indent="-285750" algn="l">
              <a:buFont typeface="Courier New" panose="02070309020205020404" pitchFamily="49" charset="0"/>
              <a:buChar char="o"/>
            </a:pPr>
            <a:r>
              <a:rPr lang="en-US" b="0" i="0" dirty="0">
                <a:effectLst/>
                <a:latin typeface="Google Sans"/>
              </a:rPr>
              <a:t>By understanding what guests like and dislike, Disney continues to improve their parks, shows, and movies.</a:t>
            </a:r>
          </a:p>
        </p:txBody>
      </p:sp>
      <p:sp>
        <p:nvSpPr>
          <p:cNvPr id="9" name="TextBox 8">
            <a:extLst>
              <a:ext uri="{FF2B5EF4-FFF2-40B4-BE49-F238E27FC236}">
                <a16:creationId xmlns:a16="http://schemas.microsoft.com/office/drawing/2014/main" id="{CEC63311-F7B3-B39E-BE39-4BF601D13452}"/>
              </a:ext>
            </a:extLst>
          </p:cNvPr>
          <p:cNvSpPr txBox="1"/>
          <p:nvPr/>
        </p:nvSpPr>
        <p:spPr>
          <a:xfrm>
            <a:off x="827753" y="1508124"/>
            <a:ext cx="4400550" cy="5078313"/>
          </a:xfrm>
          <a:prstGeom prst="rect">
            <a:avLst/>
          </a:prstGeom>
          <a:noFill/>
        </p:spPr>
        <p:txBody>
          <a:bodyPr wrap="square" rtlCol="0">
            <a:spAutoFit/>
          </a:bodyPr>
          <a:lstStyle/>
          <a:p>
            <a:pPr algn="l"/>
            <a:r>
              <a:rPr lang="en-US" b="0" i="0" dirty="0">
                <a:solidFill>
                  <a:schemeClr val="tx1"/>
                </a:solidFill>
                <a:effectLst/>
                <a:latin typeface="Söhne"/>
              </a:rPr>
              <a:t>Disney operates a vast array of businesses, including film studios, television networks, theme parks, and resorts. </a:t>
            </a:r>
          </a:p>
          <a:p>
            <a:pPr algn="l"/>
            <a:endParaRPr lang="en-US" b="0" i="0" dirty="0">
              <a:solidFill>
                <a:schemeClr val="tx1"/>
              </a:solidFill>
              <a:effectLst/>
              <a:latin typeface="Söhne"/>
            </a:endParaRPr>
          </a:p>
          <a:p>
            <a:pPr algn="l"/>
            <a:r>
              <a:rPr lang="en-US" b="0" i="0" dirty="0">
                <a:solidFill>
                  <a:schemeClr val="tx1"/>
                </a:solidFill>
                <a:effectLst/>
                <a:latin typeface="Söhne"/>
              </a:rPr>
              <a:t>Some of its notable divisions and subsidiaries include Walt Disney Studios, Disney Media Networks, Disney Parks, Experiences and Products, and Disney Direct-to-Consumer &amp; International.</a:t>
            </a:r>
          </a:p>
          <a:p>
            <a:pPr algn="l"/>
            <a:endParaRPr lang="en-US" b="0" i="0" dirty="0">
              <a:solidFill>
                <a:schemeClr val="tx1"/>
              </a:solidFill>
              <a:effectLst/>
              <a:latin typeface="Söhne"/>
            </a:endParaRPr>
          </a:p>
          <a:p>
            <a:pPr algn="l"/>
            <a:r>
              <a:rPr lang="en-US" b="0" i="0" dirty="0">
                <a:solidFill>
                  <a:schemeClr val="tx1"/>
                </a:solidFill>
                <a:effectLst/>
                <a:latin typeface="Söhne"/>
              </a:rPr>
              <a:t>The company is renowned for its contributions to the entertainment industry, particularly through the creation of iconic animated characters and films. </a:t>
            </a:r>
          </a:p>
          <a:p>
            <a:pPr algn="l"/>
            <a:r>
              <a:rPr lang="en-US" b="0" i="0" dirty="0">
                <a:solidFill>
                  <a:schemeClr val="tx1"/>
                </a:solidFill>
                <a:effectLst/>
                <a:latin typeface="Söhne"/>
              </a:rPr>
              <a:t>Disney's theme parks, including Disneyland and Walt Disney World, are also famous worldwide.</a:t>
            </a:r>
          </a:p>
          <a:p>
            <a:endParaRPr lang="en-US" dirty="0"/>
          </a:p>
        </p:txBody>
      </p:sp>
      <p:cxnSp>
        <p:nvCxnSpPr>
          <p:cNvPr id="10" name="Straight Connector 9">
            <a:extLst>
              <a:ext uri="{FF2B5EF4-FFF2-40B4-BE49-F238E27FC236}">
                <a16:creationId xmlns:a16="http://schemas.microsoft.com/office/drawing/2014/main" id="{F4DFEEF4-6A45-8B1E-13C2-0A31B3A6321A}"/>
              </a:ext>
            </a:extLst>
          </p:cNvPr>
          <p:cNvCxnSpPr>
            <a:cxnSpLocks/>
          </p:cNvCxnSpPr>
          <p:nvPr/>
        </p:nvCxnSpPr>
        <p:spPr>
          <a:xfrm>
            <a:off x="6076028" y="1407717"/>
            <a:ext cx="0" cy="530352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9009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9CA8246-57BE-6E67-6A6D-E7F0902F563B}"/>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41357593-6B83-8126-EDA4-FE3C205AA73D}"/>
              </a:ext>
            </a:extLst>
          </p:cNvPr>
          <p:cNvSpPr/>
          <p:nvPr/>
        </p:nvSpPr>
        <p:spPr>
          <a:xfrm>
            <a:off x="152564" y="139616"/>
            <a:ext cx="5372099" cy="294447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C7C4FF2-051C-A15D-5A70-34F2936D89CF}"/>
              </a:ext>
            </a:extLst>
          </p:cNvPr>
          <p:cNvPicPr>
            <a:picLocks noChangeAspect="1"/>
          </p:cNvPicPr>
          <p:nvPr/>
        </p:nvPicPr>
        <p:blipFill>
          <a:blip r:embed="rId2"/>
          <a:stretch>
            <a:fillRect/>
          </a:stretch>
        </p:blipFill>
        <p:spPr>
          <a:xfrm>
            <a:off x="583610" y="657486"/>
            <a:ext cx="4510006" cy="2327453"/>
          </a:xfrm>
          <a:prstGeom prst="rect">
            <a:avLst/>
          </a:prstGeom>
        </p:spPr>
      </p:pic>
      <p:sp>
        <p:nvSpPr>
          <p:cNvPr id="9" name="Rectangle: Rounded Corners 8">
            <a:extLst>
              <a:ext uri="{FF2B5EF4-FFF2-40B4-BE49-F238E27FC236}">
                <a16:creationId xmlns:a16="http://schemas.microsoft.com/office/drawing/2014/main" id="{C5D123EC-FB81-8114-2B34-184F7CFF660C}"/>
              </a:ext>
            </a:extLst>
          </p:cNvPr>
          <p:cNvSpPr/>
          <p:nvPr/>
        </p:nvSpPr>
        <p:spPr>
          <a:xfrm>
            <a:off x="152564" y="3535449"/>
            <a:ext cx="5372099" cy="294447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8732EA39-6F33-A2FB-3782-A3C893AB4C8D}"/>
              </a:ext>
            </a:extLst>
          </p:cNvPr>
          <p:cNvSpPr/>
          <p:nvPr/>
        </p:nvSpPr>
        <p:spPr>
          <a:xfrm>
            <a:off x="6494445" y="3535449"/>
            <a:ext cx="5476711" cy="294447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882374F5-226B-51E0-90CB-0B191C0CF6AE}"/>
              </a:ext>
            </a:extLst>
          </p:cNvPr>
          <p:cNvPicPr>
            <a:picLocks noChangeAspect="1"/>
          </p:cNvPicPr>
          <p:nvPr/>
        </p:nvPicPr>
        <p:blipFill>
          <a:blip r:embed="rId3"/>
          <a:stretch>
            <a:fillRect/>
          </a:stretch>
        </p:blipFill>
        <p:spPr>
          <a:xfrm>
            <a:off x="220844" y="4143375"/>
            <a:ext cx="5207268" cy="1938022"/>
          </a:xfrm>
          <a:prstGeom prst="rect">
            <a:avLst/>
          </a:prstGeom>
        </p:spPr>
      </p:pic>
      <p:pic>
        <p:nvPicPr>
          <p:cNvPr id="12" name="Picture 11">
            <a:extLst>
              <a:ext uri="{FF2B5EF4-FFF2-40B4-BE49-F238E27FC236}">
                <a16:creationId xmlns:a16="http://schemas.microsoft.com/office/drawing/2014/main" id="{666B115C-8959-2B5E-8F7D-DEB95F8A6633}"/>
              </a:ext>
            </a:extLst>
          </p:cNvPr>
          <p:cNvPicPr>
            <a:picLocks noChangeAspect="1"/>
          </p:cNvPicPr>
          <p:nvPr/>
        </p:nvPicPr>
        <p:blipFill>
          <a:blip r:embed="rId4"/>
          <a:stretch>
            <a:fillRect/>
          </a:stretch>
        </p:blipFill>
        <p:spPr>
          <a:xfrm>
            <a:off x="6949889" y="3979192"/>
            <a:ext cx="4727761" cy="2426323"/>
          </a:xfrm>
          <a:prstGeom prst="rect">
            <a:avLst/>
          </a:prstGeom>
        </p:spPr>
      </p:pic>
      <p:sp>
        <p:nvSpPr>
          <p:cNvPr id="13" name="TextBox 12">
            <a:extLst>
              <a:ext uri="{FF2B5EF4-FFF2-40B4-BE49-F238E27FC236}">
                <a16:creationId xmlns:a16="http://schemas.microsoft.com/office/drawing/2014/main" id="{8A3D64FA-42E8-4858-F32C-E4956CEFFBDB}"/>
              </a:ext>
            </a:extLst>
          </p:cNvPr>
          <p:cNvSpPr txBox="1"/>
          <p:nvPr/>
        </p:nvSpPr>
        <p:spPr>
          <a:xfrm>
            <a:off x="1445459" y="193408"/>
            <a:ext cx="2619375" cy="369332"/>
          </a:xfrm>
          <a:prstGeom prst="rect">
            <a:avLst/>
          </a:prstGeom>
          <a:noFill/>
        </p:spPr>
        <p:txBody>
          <a:bodyPr wrap="square" rtlCol="0">
            <a:spAutoFit/>
          </a:bodyPr>
          <a:lstStyle/>
          <a:p>
            <a:pPr algn="ctr"/>
            <a:r>
              <a:rPr lang="en-US" b="1" dirty="0"/>
              <a:t>GLASSDOOR</a:t>
            </a:r>
          </a:p>
        </p:txBody>
      </p:sp>
      <p:sp>
        <p:nvSpPr>
          <p:cNvPr id="17" name="Rectangle: Rounded Corners 16">
            <a:extLst>
              <a:ext uri="{FF2B5EF4-FFF2-40B4-BE49-F238E27FC236}">
                <a16:creationId xmlns:a16="http://schemas.microsoft.com/office/drawing/2014/main" id="{4339A264-54EE-2734-7981-8BDB364812D4}"/>
              </a:ext>
            </a:extLst>
          </p:cNvPr>
          <p:cNvSpPr/>
          <p:nvPr/>
        </p:nvSpPr>
        <p:spPr>
          <a:xfrm>
            <a:off x="6494445" y="176772"/>
            <a:ext cx="5476711" cy="294447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70E1255-AF38-D3D3-6365-DF536D8768FA}"/>
              </a:ext>
            </a:extLst>
          </p:cNvPr>
          <p:cNvSpPr txBox="1"/>
          <p:nvPr/>
        </p:nvSpPr>
        <p:spPr>
          <a:xfrm>
            <a:off x="7923112" y="176772"/>
            <a:ext cx="2619375" cy="369332"/>
          </a:xfrm>
          <a:prstGeom prst="rect">
            <a:avLst/>
          </a:prstGeom>
          <a:noFill/>
        </p:spPr>
        <p:txBody>
          <a:bodyPr wrap="square" rtlCol="0">
            <a:spAutoFit/>
          </a:bodyPr>
          <a:lstStyle/>
          <a:p>
            <a:pPr algn="ctr"/>
            <a:r>
              <a:rPr lang="en-US" b="1" dirty="0"/>
              <a:t>CAREERBLISS</a:t>
            </a:r>
          </a:p>
        </p:txBody>
      </p:sp>
      <p:sp>
        <p:nvSpPr>
          <p:cNvPr id="15" name="TextBox 14">
            <a:extLst>
              <a:ext uri="{FF2B5EF4-FFF2-40B4-BE49-F238E27FC236}">
                <a16:creationId xmlns:a16="http://schemas.microsoft.com/office/drawing/2014/main" id="{853F19F4-AE97-3652-D1F4-AB4CA26DEFA0}"/>
              </a:ext>
            </a:extLst>
          </p:cNvPr>
          <p:cNvSpPr txBox="1"/>
          <p:nvPr/>
        </p:nvSpPr>
        <p:spPr>
          <a:xfrm>
            <a:off x="1331812" y="3596115"/>
            <a:ext cx="2619375" cy="369332"/>
          </a:xfrm>
          <a:prstGeom prst="rect">
            <a:avLst/>
          </a:prstGeom>
          <a:noFill/>
        </p:spPr>
        <p:txBody>
          <a:bodyPr wrap="square" rtlCol="0">
            <a:spAutoFit/>
          </a:bodyPr>
          <a:lstStyle/>
          <a:p>
            <a:pPr algn="ctr"/>
            <a:r>
              <a:rPr lang="en-US" b="1" dirty="0"/>
              <a:t>AMBITIONBOX</a:t>
            </a:r>
          </a:p>
        </p:txBody>
      </p:sp>
      <p:sp>
        <p:nvSpPr>
          <p:cNvPr id="16" name="TextBox 15">
            <a:extLst>
              <a:ext uri="{FF2B5EF4-FFF2-40B4-BE49-F238E27FC236}">
                <a16:creationId xmlns:a16="http://schemas.microsoft.com/office/drawing/2014/main" id="{B128DD45-CAFB-2107-59B5-FB6DB0384AD3}"/>
              </a:ext>
            </a:extLst>
          </p:cNvPr>
          <p:cNvSpPr txBox="1"/>
          <p:nvPr/>
        </p:nvSpPr>
        <p:spPr>
          <a:xfrm>
            <a:off x="7926990" y="3535449"/>
            <a:ext cx="2619375" cy="369332"/>
          </a:xfrm>
          <a:prstGeom prst="rect">
            <a:avLst/>
          </a:prstGeom>
          <a:noFill/>
        </p:spPr>
        <p:txBody>
          <a:bodyPr wrap="square" rtlCol="0">
            <a:spAutoFit/>
          </a:bodyPr>
          <a:lstStyle/>
          <a:p>
            <a:pPr algn="ctr"/>
            <a:r>
              <a:rPr lang="en-US" b="1" dirty="0"/>
              <a:t>AMBITIONBOX</a:t>
            </a:r>
          </a:p>
        </p:txBody>
      </p:sp>
      <p:pic>
        <p:nvPicPr>
          <p:cNvPr id="8" name="Picture 7">
            <a:extLst>
              <a:ext uri="{FF2B5EF4-FFF2-40B4-BE49-F238E27FC236}">
                <a16:creationId xmlns:a16="http://schemas.microsoft.com/office/drawing/2014/main" id="{C078477A-7B97-92D7-067C-94AC9942F818}"/>
              </a:ext>
            </a:extLst>
          </p:cNvPr>
          <p:cNvPicPr>
            <a:picLocks noChangeAspect="1"/>
          </p:cNvPicPr>
          <p:nvPr/>
        </p:nvPicPr>
        <p:blipFill>
          <a:blip r:embed="rId5"/>
          <a:stretch>
            <a:fillRect/>
          </a:stretch>
        </p:blipFill>
        <p:spPr>
          <a:xfrm>
            <a:off x="6616500" y="847517"/>
            <a:ext cx="5232600" cy="1724233"/>
          </a:xfrm>
          <a:prstGeom prst="rect">
            <a:avLst/>
          </a:prstGeom>
        </p:spPr>
      </p:pic>
    </p:spTree>
    <p:extLst>
      <p:ext uri="{BB962C8B-B14F-4D97-AF65-F5344CB8AC3E}">
        <p14:creationId xmlns:p14="http://schemas.microsoft.com/office/powerpoint/2010/main" val="359697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E5C8D7E-3CE7-54A4-3E92-3B880FEA1F5C}"/>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67362F25-869D-9D3B-D819-C9E838F6277F}"/>
              </a:ext>
            </a:extLst>
          </p:cNvPr>
          <p:cNvSpPr/>
          <p:nvPr/>
        </p:nvSpPr>
        <p:spPr>
          <a:xfrm>
            <a:off x="190664" y="277899"/>
            <a:ext cx="5372099" cy="294447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B1A54C18-29F8-0BC7-CB30-8C4FF6615033}"/>
              </a:ext>
            </a:extLst>
          </p:cNvPr>
          <p:cNvSpPr/>
          <p:nvPr/>
        </p:nvSpPr>
        <p:spPr>
          <a:xfrm>
            <a:off x="6410490" y="277899"/>
            <a:ext cx="5029036" cy="630220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F126D1BA-EE29-E375-6FC1-74D8BD7EF7F0}"/>
              </a:ext>
            </a:extLst>
          </p:cNvPr>
          <p:cNvSpPr/>
          <p:nvPr/>
        </p:nvSpPr>
        <p:spPr>
          <a:xfrm>
            <a:off x="190663" y="3635625"/>
            <a:ext cx="5372099" cy="294447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58411AF-6FDD-0010-3B43-503B58E84783}"/>
              </a:ext>
            </a:extLst>
          </p:cNvPr>
          <p:cNvPicPr>
            <a:picLocks noChangeAspect="1"/>
          </p:cNvPicPr>
          <p:nvPr/>
        </p:nvPicPr>
        <p:blipFill>
          <a:blip r:embed="rId2"/>
          <a:stretch>
            <a:fillRect/>
          </a:stretch>
        </p:blipFill>
        <p:spPr>
          <a:xfrm>
            <a:off x="1488399" y="778524"/>
            <a:ext cx="3026451" cy="971613"/>
          </a:xfrm>
          <a:prstGeom prst="rect">
            <a:avLst/>
          </a:prstGeom>
        </p:spPr>
      </p:pic>
      <p:pic>
        <p:nvPicPr>
          <p:cNvPr id="10" name="Picture 9">
            <a:extLst>
              <a:ext uri="{FF2B5EF4-FFF2-40B4-BE49-F238E27FC236}">
                <a16:creationId xmlns:a16="http://schemas.microsoft.com/office/drawing/2014/main" id="{9D5CF7A2-7D1D-51FB-B4D4-3D65FCDC6B86}"/>
              </a:ext>
            </a:extLst>
          </p:cNvPr>
          <p:cNvPicPr>
            <a:picLocks noChangeAspect="1"/>
          </p:cNvPicPr>
          <p:nvPr/>
        </p:nvPicPr>
        <p:blipFill>
          <a:blip r:embed="rId3"/>
          <a:stretch>
            <a:fillRect/>
          </a:stretch>
        </p:blipFill>
        <p:spPr>
          <a:xfrm>
            <a:off x="1377611" y="1660205"/>
            <a:ext cx="3248025" cy="1419412"/>
          </a:xfrm>
          <a:prstGeom prst="rect">
            <a:avLst/>
          </a:prstGeom>
        </p:spPr>
      </p:pic>
      <p:pic>
        <p:nvPicPr>
          <p:cNvPr id="11" name="Picture 10">
            <a:extLst>
              <a:ext uri="{FF2B5EF4-FFF2-40B4-BE49-F238E27FC236}">
                <a16:creationId xmlns:a16="http://schemas.microsoft.com/office/drawing/2014/main" id="{1842E28B-CB8F-CD90-CC66-189A9B5FEF94}"/>
              </a:ext>
            </a:extLst>
          </p:cNvPr>
          <p:cNvPicPr>
            <a:picLocks noChangeAspect="1"/>
          </p:cNvPicPr>
          <p:nvPr/>
        </p:nvPicPr>
        <p:blipFill>
          <a:blip r:embed="rId4"/>
          <a:stretch>
            <a:fillRect/>
          </a:stretch>
        </p:blipFill>
        <p:spPr>
          <a:xfrm>
            <a:off x="566809" y="4129777"/>
            <a:ext cx="4548113" cy="2239072"/>
          </a:xfrm>
          <a:prstGeom prst="rect">
            <a:avLst/>
          </a:prstGeom>
        </p:spPr>
      </p:pic>
      <p:pic>
        <p:nvPicPr>
          <p:cNvPr id="12" name="Picture 11">
            <a:extLst>
              <a:ext uri="{FF2B5EF4-FFF2-40B4-BE49-F238E27FC236}">
                <a16:creationId xmlns:a16="http://schemas.microsoft.com/office/drawing/2014/main" id="{DFC4AB2B-7B83-059D-A034-BCE4F112FBDD}"/>
              </a:ext>
            </a:extLst>
          </p:cNvPr>
          <p:cNvPicPr>
            <a:picLocks noChangeAspect="1"/>
          </p:cNvPicPr>
          <p:nvPr/>
        </p:nvPicPr>
        <p:blipFill>
          <a:blip r:embed="rId5"/>
          <a:stretch>
            <a:fillRect/>
          </a:stretch>
        </p:blipFill>
        <p:spPr>
          <a:xfrm>
            <a:off x="6761745" y="778524"/>
            <a:ext cx="4375491" cy="5426153"/>
          </a:xfrm>
          <a:prstGeom prst="rect">
            <a:avLst/>
          </a:prstGeom>
        </p:spPr>
      </p:pic>
      <p:sp>
        <p:nvSpPr>
          <p:cNvPr id="13" name="TextBox 12">
            <a:extLst>
              <a:ext uri="{FF2B5EF4-FFF2-40B4-BE49-F238E27FC236}">
                <a16:creationId xmlns:a16="http://schemas.microsoft.com/office/drawing/2014/main" id="{780AC2CA-1AC4-D724-1A43-70A431168B8C}"/>
              </a:ext>
            </a:extLst>
          </p:cNvPr>
          <p:cNvSpPr txBox="1"/>
          <p:nvPr/>
        </p:nvSpPr>
        <p:spPr>
          <a:xfrm>
            <a:off x="1488399" y="281096"/>
            <a:ext cx="2619375" cy="369332"/>
          </a:xfrm>
          <a:prstGeom prst="rect">
            <a:avLst/>
          </a:prstGeom>
          <a:noFill/>
        </p:spPr>
        <p:txBody>
          <a:bodyPr wrap="square" rtlCol="0">
            <a:spAutoFit/>
          </a:bodyPr>
          <a:lstStyle/>
          <a:p>
            <a:pPr algn="ctr"/>
            <a:r>
              <a:rPr lang="en-US" b="1" dirty="0"/>
              <a:t>COMPARABLY</a:t>
            </a:r>
          </a:p>
        </p:txBody>
      </p:sp>
      <p:sp>
        <p:nvSpPr>
          <p:cNvPr id="14" name="TextBox 13">
            <a:extLst>
              <a:ext uri="{FF2B5EF4-FFF2-40B4-BE49-F238E27FC236}">
                <a16:creationId xmlns:a16="http://schemas.microsoft.com/office/drawing/2014/main" id="{200F722D-0418-FDF6-1387-585AA3D2890A}"/>
              </a:ext>
            </a:extLst>
          </p:cNvPr>
          <p:cNvSpPr txBox="1"/>
          <p:nvPr/>
        </p:nvSpPr>
        <p:spPr>
          <a:xfrm>
            <a:off x="7615320" y="281096"/>
            <a:ext cx="2619375" cy="369332"/>
          </a:xfrm>
          <a:prstGeom prst="rect">
            <a:avLst/>
          </a:prstGeom>
          <a:noFill/>
        </p:spPr>
        <p:txBody>
          <a:bodyPr wrap="square" rtlCol="0">
            <a:spAutoFit/>
          </a:bodyPr>
          <a:lstStyle/>
          <a:p>
            <a:pPr algn="ctr"/>
            <a:r>
              <a:rPr lang="en-US" b="1" dirty="0"/>
              <a:t>COMPARABLY</a:t>
            </a:r>
          </a:p>
        </p:txBody>
      </p:sp>
      <p:sp>
        <p:nvSpPr>
          <p:cNvPr id="15" name="TextBox 14">
            <a:extLst>
              <a:ext uri="{FF2B5EF4-FFF2-40B4-BE49-F238E27FC236}">
                <a16:creationId xmlns:a16="http://schemas.microsoft.com/office/drawing/2014/main" id="{47BD5484-7C44-4DF6-E394-6D93C1262908}"/>
              </a:ext>
            </a:extLst>
          </p:cNvPr>
          <p:cNvSpPr txBox="1"/>
          <p:nvPr/>
        </p:nvSpPr>
        <p:spPr>
          <a:xfrm>
            <a:off x="1531179" y="3635625"/>
            <a:ext cx="2619375" cy="369332"/>
          </a:xfrm>
          <a:prstGeom prst="rect">
            <a:avLst/>
          </a:prstGeom>
          <a:noFill/>
        </p:spPr>
        <p:txBody>
          <a:bodyPr wrap="square" rtlCol="0">
            <a:spAutoFit/>
          </a:bodyPr>
          <a:lstStyle/>
          <a:p>
            <a:pPr algn="ctr"/>
            <a:r>
              <a:rPr lang="en-US" b="1" dirty="0"/>
              <a:t>COMPARABLY</a:t>
            </a:r>
          </a:p>
        </p:txBody>
      </p:sp>
    </p:spTree>
    <p:extLst>
      <p:ext uri="{BB962C8B-B14F-4D97-AF65-F5344CB8AC3E}">
        <p14:creationId xmlns:p14="http://schemas.microsoft.com/office/powerpoint/2010/main" val="795412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697C03D-8A20-F0C5-48CF-32148009AA7A}"/>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extBox 15">
            <a:extLst>
              <a:ext uri="{FF2B5EF4-FFF2-40B4-BE49-F238E27FC236}">
                <a16:creationId xmlns:a16="http://schemas.microsoft.com/office/drawing/2014/main" id="{987D2F86-8502-6BBB-DD88-CE4D2DEB3B0B}"/>
              </a:ext>
            </a:extLst>
          </p:cNvPr>
          <p:cNvSpPr txBox="1"/>
          <p:nvPr/>
        </p:nvSpPr>
        <p:spPr>
          <a:xfrm>
            <a:off x="7310437" y="535849"/>
            <a:ext cx="4419600" cy="4770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dirty="0"/>
              <a:t>PROBLEM</a:t>
            </a:r>
          </a:p>
        </p:txBody>
      </p:sp>
      <p:sp>
        <p:nvSpPr>
          <p:cNvPr id="3" name="TextBox 16">
            <a:extLst>
              <a:ext uri="{FF2B5EF4-FFF2-40B4-BE49-F238E27FC236}">
                <a16:creationId xmlns:a16="http://schemas.microsoft.com/office/drawing/2014/main" id="{7C0682E1-2B38-4A9A-AA17-23911FD7D644}"/>
              </a:ext>
            </a:extLst>
          </p:cNvPr>
          <p:cNvSpPr txBox="1"/>
          <p:nvPr/>
        </p:nvSpPr>
        <p:spPr>
          <a:xfrm>
            <a:off x="7353103" y="3319198"/>
            <a:ext cx="4419600" cy="4770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dirty="0"/>
              <a:t>RECOMMENDATIONS</a:t>
            </a:r>
          </a:p>
        </p:txBody>
      </p:sp>
      <p:sp>
        <p:nvSpPr>
          <p:cNvPr id="4" name="TextBox 17">
            <a:extLst>
              <a:ext uri="{FF2B5EF4-FFF2-40B4-BE49-F238E27FC236}">
                <a16:creationId xmlns:a16="http://schemas.microsoft.com/office/drawing/2014/main" id="{DFB8FAFC-56DE-8B79-D372-803874AFBAA1}"/>
              </a:ext>
            </a:extLst>
          </p:cNvPr>
          <p:cNvSpPr txBox="1"/>
          <p:nvPr/>
        </p:nvSpPr>
        <p:spPr>
          <a:xfrm>
            <a:off x="1333303" y="479972"/>
            <a:ext cx="4419600" cy="4770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dirty="0"/>
              <a:t>INSIGHTS</a:t>
            </a:r>
          </a:p>
        </p:txBody>
      </p:sp>
      <p:sp>
        <p:nvSpPr>
          <p:cNvPr id="5" name="TextBox 18">
            <a:extLst>
              <a:ext uri="{FF2B5EF4-FFF2-40B4-BE49-F238E27FC236}">
                <a16:creationId xmlns:a16="http://schemas.microsoft.com/office/drawing/2014/main" id="{A8EAF136-D1CC-FC41-ED4E-5E9022839981}"/>
              </a:ext>
            </a:extLst>
          </p:cNvPr>
          <p:cNvSpPr txBox="1"/>
          <p:nvPr/>
        </p:nvSpPr>
        <p:spPr>
          <a:xfrm>
            <a:off x="7372547" y="1529487"/>
            <a:ext cx="4419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Poor Managers or Leadership</a:t>
            </a:r>
          </a:p>
        </p:txBody>
      </p:sp>
      <p:sp>
        <p:nvSpPr>
          <p:cNvPr id="6" name="TextBox 4">
            <a:extLst>
              <a:ext uri="{FF2B5EF4-FFF2-40B4-BE49-F238E27FC236}">
                <a16:creationId xmlns:a16="http://schemas.microsoft.com/office/drawing/2014/main" id="{9D29A4BA-2181-AB07-8F24-10389F6011FE}"/>
              </a:ext>
            </a:extLst>
          </p:cNvPr>
          <p:cNvSpPr txBox="1"/>
          <p:nvPr/>
        </p:nvSpPr>
        <p:spPr>
          <a:xfrm>
            <a:off x="7514863" y="3832651"/>
            <a:ext cx="3981450" cy="25453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q"/>
            </a:pPr>
            <a:r>
              <a:rPr lang="en-US" dirty="0"/>
              <a:t>Invest in leadership development programs</a:t>
            </a:r>
          </a:p>
          <a:p>
            <a:pPr marL="285750" indent="-285750">
              <a:lnSpc>
                <a:spcPct val="150000"/>
              </a:lnSpc>
              <a:buFont typeface="Wingdings" panose="05000000000000000000" pitchFamily="2" charset="2"/>
              <a:buChar char="q"/>
            </a:pPr>
            <a:r>
              <a:rPr lang="en-US" dirty="0"/>
              <a:t>Implement a feedback system</a:t>
            </a:r>
          </a:p>
          <a:p>
            <a:pPr marL="285750" indent="-285750">
              <a:lnSpc>
                <a:spcPct val="150000"/>
              </a:lnSpc>
              <a:buFont typeface="Wingdings" panose="05000000000000000000" pitchFamily="2" charset="2"/>
              <a:buChar char="q"/>
            </a:pPr>
            <a:r>
              <a:rPr lang="en-US" dirty="0"/>
              <a:t>Schedule regular meetings with the managers and teams to ensure open communication</a:t>
            </a:r>
          </a:p>
        </p:txBody>
      </p:sp>
      <p:pic>
        <p:nvPicPr>
          <p:cNvPr id="7" name="Picture 6">
            <a:extLst>
              <a:ext uri="{FF2B5EF4-FFF2-40B4-BE49-F238E27FC236}">
                <a16:creationId xmlns:a16="http://schemas.microsoft.com/office/drawing/2014/main" id="{9BC26C9B-A663-E24E-2346-00B99232980C}"/>
              </a:ext>
            </a:extLst>
          </p:cNvPr>
          <p:cNvPicPr>
            <a:picLocks noChangeAspect="1"/>
          </p:cNvPicPr>
          <p:nvPr/>
        </p:nvPicPr>
        <p:blipFill rotWithShape="1">
          <a:blip r:embed="rId2"/>
          <a:srcRect l="5904" r="986"/>
          <a:stretch/>
        </p:blipFill>
        <p:spPr>
          <a:xfrm>
            <a:off x="695687" y="1117334"/>
            <a:ext cx="6153150" cy="5260694"/>
          </a:xfrm>
          <a:prstGeom prst="rect">
            <a:avLst/>
          </a:prstGeom>
        </p:spPr>
      </p:pic>
    </p:spTree>
    <p:extLst>
      <p:ext uri="{BB962C8B-B14F-4D97-AF65-F5344CB8AC3E}">
        <p14:creationId xmlns:p14="http://schemas.microsoft.com/office/powerpoint/2010/main" val="3711521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EA3460-426A-2F3A-14A8-ADFA8053E2B8}"/>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extBox 15">
            <a:extLst>
              <a:ext uri="{FF2B5EF4-FFF2-40B4-BE49-F238E27FC236}">
                <a16:creationId xmlns:a16="http://schemas.microsoft.com/office/drawing/2014/main" id="{90670568-DF4B-5A2A-3939-66BDCD87B2BC}"/>
              </a:ext>
            </a:extLst>
          </p:cNvPr>
          <p:cNvSpPr txBox="1"/>
          <p:nvPr/>
        </p:nvSpPr>
        <p:spPr>
          <a:xfrm>
            <a:off x="7055561" y="312288"/>
            <a:ext cx="4419600" cy="4770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dirty="0"/>
              <a:t>PROBLEM</a:t>
            </a:r>
          </a:p>
        </p:txBody>
      </p:sp>
      <p:sp>
        <p:nvSpPr>
          <p:cNvPr id="3" name="TextBox 16">
            <a:extLst>
              <a:ext uri="{FF2B5EF4-FFF2-40B4-BE49-F238E27FC236}">
                <a16:creationId xmlns:a16="http://schemas.microsoft.com/office/drawing/2014/main" id="{BB5C5C2F-9F94-C911-DE7E-419581E3E985}"/>
              </a:ext>
            </a:extLst>
          </p:cNvPr>
          <p:cNvSpPr txBox="1"/>
          <p:nvPr/>
        </p:nvSpPr>
        <p:spPr>
          <a:xfrm>
            <a:off x="7055561" y="3138613"/>
            <a:ext cx="4419600" cy="4770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dirty="0"/>
              <a:t>RECOMMENDATIONS</a:t>
            </a:r>
          </a:p>
        </p:txBody>
      </p:sp>
      <p:sp>
        <p:nvSpPr>
          <p:cNvPr id="4" name="TextBox 17">
            <a:extLst>
              <a:ext uri="{FF2B5EF4-FFF2-40B4-BE49-F238E27FC236}">
                <a16:creationId xmlns:a16="http://schemas.microsoft.com/office/drawing/2014/main" id="{C818F6D0-02DD-B768-4284-F258B61D2DD5}"/>
              </a:ext>
            </a:extLst>
          </p:cNvPr>
          <p:cNvSpPr txBox="1"/>
          <p:nvPr/>
        </p:nvSpPr>
        <p:spPr>
          <a:xfrm>
            <a:off x="1045451" y="358240"/>
            <a:ext cx="4419600" cy="4770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dirty="0"/>
              <a:t>INSIGHTS</a:t>
            </a:r>
          </a:p>
        </p:txBody>
      </p:sp>
      <p:sp>
        <p:nvSpPr>
          <p:cNvPr id="5" name="TextBox 18">
            <a:extLst>
              <a:ext uri="{FF2B5EF4-FFF2-40B4-BE49-F238E27FC236}">
                <a16:creationId xmlns:a16="http://schemas.microsoft.com/office/drawing/2014/main" id="{71936A92-1A3B-95D6-1B0E-732A5EEEF336}"/>
              </a:ext>
            </a:extLst>
          </p:cNvPr>
          <p:cNvSpPr txBox="1"/>
          <p:nvPr/>
        </p:nvSpPr>
        <p:spPr>
          <a:xfrm>
            <a:off x="7022306" y="1330594"/>
            <a:ext cx="4419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Poor or Low Salaries</a:t>
            </a:r>
          </a:p>
        </p:txBody>
      </p:sp>
      <p:sp>
        <p:nvSpPr>
          <p:cNvPr id="6" name="TextBox 4">
            <a:extLst>
              <a:ext uri="{FF2B5EF4-FFF2-40B4-BE49-F238E27FC236}">
                <a16:creationId xmlns:a16="http://schemas.microsoft.com/office/drawing/2014/main" id="{AFF8D030-07D0-1DEC-F82A-00325FCA85ED}"/>
              </a:ext>
            </a:extLst>
          </p:cNvPr>
          <p:cNvSpPr txBox="1"/>
          <p:nvPr/>
        </p:nvSpPr>
        <p:spPr>
          <a:xfrm>
            <a:off x="7022306" y="3585542"/>
            <a:ext cx="4619624" cy="296016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q"/>
            </a:pPr>
            <a:r>
              <a:rPr lang="en-US" dirty="0">
                <a:solidFill>
                  <a:schemeClr val="tx1">
                    <a:lumMod val="95000"/>
                    <a:lumOff val="5000"/>
                  </a:schemeClr>
                </a:solidFill>
              </a:rPr>
              <a:t>Conduct regular market research</a:t>
            </a:r>
          </a:p>
          <a:p>
            <a:pPr marL="285750" indent="-285750">
              <a:lnSpc>
                <a:spcPct val="150000"/>
              </a:lnSpc>
              <a:buFont typeface="Wingdings" panose="05000000000000000000" pitchFamily="2" charset="2"/>
              <a:buChar char="q"/>
            </a:pPr>
            <a:r>
              <a:rPr lang="en-US" b="0" i="0" dirty="0">
                <a:solidFill>
                  <a:schemeClr val="tx1">
                    <a:lumMod val="95000"/>
                    <a:lumOff val="5000"/>
                  </a:schemeClr>
                </a:solidFill>
                <a:effectLst/>
                <a:latin typeface="Söhne"/>
              </a:rPr>
              <a:t>Implement performance-based pay</a:t>
            </a:r>
          </a:p>
          <a:p>
            <a:pPr marL="285750" indent="-285750">
              <a:lnSpc>
                <a:spcPct val="150000"/>
              </a:lnSpc>
              <a:buFont typeface="Wingdings" panose="05000000000000000000" pitchFamily="2" charset="2"/>
              <a:buChar char="q"/>
            </a:pPr>
            <a:r>
              <a:rPr lang="en-US" b="0" i="0" dirty="0">
                <a:solidFill>
                  <a:schemeClr val="tx1">
                    <a:lumMod val="95000"/>
                    <a:lumOff val="5000"/>
                  </a:schemeClr>
                </a:solidFill>
                <a:effectLst/>
                <a:latin typeface="Söhne"/>
              </a:rPr>
              <a:t>Communicate openly about the company's financial situation</a:t>
            </a:r>
          </a:p>
          <a:p>
            <a:pPr marL="285750" indent="-285750">
              <a:lnSpc>
                <a:spcPct val="150000"/>
              </a:lnSpc>
              <a:buFont typeface="Wingdings" panose="05000000000000000000" pitchFamily="2" charset="2"/>
              <a:buChar char="q"/>
            </a:pPr>
            <a:r>
              <a:rPr lang="en-US" dirty="0">
                <a:solidFill>
                  <a:schemeClr val="tx1">
                    <a:lumMod val="95000"/>
                    <a:lumOff val="5000"/>
                  </a:schemeClr>
                </a:solidFill>
                <a:latin typeface="Söhne"/>
              </a:rPr>
              <a:t>Enhance</a:t>
            </a:r>
            <a:r>
              <a:rPr lang="en-US" b="0" i="0" dirty="0">
                <a:solidFill>
                  <a:schemeClr val="tx1">
                    <a:lumMod val="95000"/>
                    <a:lumOff val="5000"/>
                  </a:schemeClr>
                </a:solidFill>
                <a:effectLst/>
                <a:latin typeface="Söhne"/>
              </a:rPr>
              <a:t> non-monetary benefits such as health insurance, flexible work hours or professional development opportunities</a:t>
            </a:r>
            <a:endParaRPr lang="en-US" dirty="0">
              <a:solidFill>
                <a:schemeClr val="tx1">
                  <a:lumMod val="95000"/>
                  <a:lumOff val="5000"/>
                </a:schemeClr>
              </a:solidFill>
            </a:endParaRPr>
          </a:p>
        </p:txBody>
      </p:sp>
      <p:pic>
        <p:nvPicPr>
          <p:cNvPr id="7" name="Picture 6">
            <a:extLst>
              <a:ext uri="{FF2B5EF4-FFF2-40B4-BE49-F238E27FC236}">
                <a16:creationId xmlns:a16="http://schemas.microsoft.com/office/drawing/2014/main" id="{53B065A1-B4E3-773F-D429-3788D9AF5E19}"/>
              </a:ext>
            </a:extLst>
          </p:cNvPr>
          <p:cNvPicPr>
            <a:picLocks noChangeAspect="1"/>
          </p:cNvPicPr>
          <p:nvPr/>
        </p:nvPicPr>
        <p:blipFill rotWithShape="1">
          <a:blip r:embed="rId2"/>
          <a:srcRect l="15792" r="2821"/>
          <a:stretch/>
        </p:blipFill>
        <p:spPr>
          <a:xfrm>
            <a:off x="1045451" y="942331"/>
            <a:ext cx="5276850" cy="5557429"/>
          </a:xfrm>
          <a:prstGeom prst="rect">
            <a:avLst/>
          </a:prstGeom>
        </p:spPr>
      </p:pic>
    </p:spTree>
    <p:extLst>
      <p:ext uri="{BB962C8B-B14F-4D97-AF65-F5344CB8AC3E}">
        <p14:creationId xmlns:p14="http://schemas.microsoft.com/office/powerpoint/2010/main" val="766711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960352D-1B8A-B885-8B6E-20E45008F554}"/>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extBox 15">
            <a:extLst>
              <a:ext uri="{FF2B5EF4-FFF2-40B4-BE49-F238E27FC236}">
                <a16:creationId xmlns:a16="http://schemas.microsoft.com/office/drawing/2014/main" id="{6CA3FD9C-257B-09A4-6871-521F89842F3F}"/>
              </a:ext>
            </a:extLst>
          </p:cNvPr>
          <p:cNvSpPr txBox="1"/>
          <p:nvPr/>
        </p:nvSpPr>
        <p:spPr>
          <a:xfrm>
            <a:off x="7262771" y="297226"/>
            <a:ext cx="4419600" cy="4770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dirty="0"/>
              <a:t>PROBLEM</a:t>
            </a:r>
          </a:p>
        </p:txBody>
      </p:sp>
      <p:sp>
        <p:nvSpPr>
          <p:cNvPr id="3" name="TextBox 16">
            <a:extLst>
              <a:ext uri="{FF2B5EF4-FFF2-40B4-BE49-F238E27FC236}">
                <a16:creationId xmlns:a16="http://schemas.microsoft.com/office/drawing/2014/main" id="{159BAC28-50E3-74D0-B9F1-B73309E95991}"/>
              </a:ext>
            </a:extLst>
          </p:cNvPr>
          <p:cNvSpPr txBox="1"/>
          <p:nvPr/>
        </p:nvSpPr>
        <p:spPr>
          <a:xfrm>
            <a:off x="7262771" y="3123551"/>
            <a:ext cx="4419600" cy="4770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dirty="0"/>
              <a:t>RECOMMENDATIONS</a:t>
            </a:r>
          </a:p>
        </p:txBody>
      </p:sp>
      <p:sp>
        <p:nvSpPr>
          <p:cNvPr id="4" name="TextBox 17">
            <a:extLst>
              <a:ext uri="{FF2B5EF4-FFF2-40B4-BE49-F238E27FC236}">
                <a16:creationId xmlns:a16="http://schemas.microsoft.com/office/drawing/2014/main" id="{D3BBC4D8-2C5E-F614-B61F-7D46F9AF3704}"/>
              </a:ext>
            </a:extLst>
          </p:cNvPr>
          <p:cNvSpPr txBox="1"/>
          <p:nvPr/>
        </p:nvSpPr>
        <p:spPr>
          <a:xfrm>
            <a:off x="1252661" y="343178"/>
            <a:ext cx="4419600" cy="4770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dirty="0"/>
              <a:t>INSIGHTS</a:t>
            </a:r>
          </a:p>
        </p:txBody>
      </p:sp>
      <p:sp>
        <p:nvSpPr>
          <p:cNvPr id="5" name="TextBox 18">
            <a:extLst>
              <a:ext uri="{FF2B5EF4-FFF2-40B4-BE49-F238E27FC236}">
                <a16:creationId xmlns:a16="http://schemas.microsoft.com/office/drawing/2014/main" id="{4AFCDCB8-DD86-CF62-5153-B1CBBCAC806E}"/>
              </a:ext>
            </a:extLst>
          </p:cNvPr>
          <p:cNvSpPr txBox="1"/>
          <p:nvPr/>
        </p:nvSpPr>
        <p:spPr>
          <a:xfrm>
            <a:off x="7229516" y="1315532"/>
            <a:ext cx="4419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Stagnant Growth</a:t>
            </a:r>
          </a:p>
        </p:txBody>
      </p:sp>
      <p:sp>
        <p:nvSpPr>
          <p:cNvPr id="6" name="TextBox 4">
            <a:extLst>
              <a:ext uri="{FF2B5EF4-FFF2-40B4-BE49-F238E27FC236}">
                <a16:creationId xmlns:a16="http://schemas.microsoft.com/office/drawing/2014/main" id="{BA289411-8EC3-F57F-3CB1-D48F8C300A71}"/>
              </a:ext>
            </a:extLst>
          </p:cNvPr>
          <p:cNvSpPr txBox="1"/>
          <p:nvPr/>
        </p:nvSpPr>
        <p:spPr>
          <a:xfrm>
            <a:off x="7308098" y="3600605"/>
            <a:ext cx="4341018" cy="296016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q"/>
            </a:pPr>
            <a:r>
              <a:rPr lang="en-US" dirty="0">
                <a:solidFill>
                  <a:schemeClr val="tx1">
                    <a:lumMod val="95000"/>
                    <a:lumOff val="5000"/>
                  </a:schemeClr>
                </a:solidFill>
                <a:latin typeface="Söhne"/>
              </a:rPr>
              <a:t>C</a:t>
            </a:r>
            <a:r>
              <a:rPr lang="en-US" b="0" i="0" dirty="0">
                <a:solidFill>
                  <a:schemeClr val="tx1">
                    <a:lumMod val="95000"/>
                    <a:lumOff val="5000"/>
                  </a:schemeClr>
                </a:solidFill>
                <a:effectLst/>
                <a:latin typeface="Söhne"/>
              </a:rPr>
              <a:t>reate personalized career development plans</a:t>
            </a:r>
          </a:p>
          <a:p>
            <a:pPr marL="285750" indent="-285750">
              <a:lnSpc>
                <a:spcPct val="150000"/>
              </a:lnSpc>
              <a:buFont typeface="Wingdings" panose="05000000000000000000" pitchFamily="2" charset="2"/>
              <a:buChar char="q"/>
            </a:pPr>
            <a:r>
              <a:rPr lang="en-US" b="0" i="0" dirty="0">
                <a:solidFill>
                  <a:schemeClr val="tx1">
                    <a:lumMod val="95000"/>
                    <a:lumOff val="5000"/>
                  </a:schemeClr>
                </a:solidFill>
                <a:effectLst/>
                <a:latin typeface="Söhne"/>
              </a:rPr>
              <a:t>Provide constructive feedback</a:t>
            </a:r>
            <a:endParaRPr lang="en-US" dirty="0">
              <a:solidFill>
                <a:schemeClr val="tx1">
                  <a:lumMod val="95000"/>
                  <a:lumOff val="5000"/>
                </a:schemeClr>
              </a:solidFill>
              <a:latin typeface="Söhne"/>
            </a:endParaRPr>
          </a:p>
          <a:p>
            <a:pPr marL="285750" indent="-285750">
              <a:lnSpc>
                <a:spcPct val="150000"/>
              </a:lnSpc>
              <a:buFont typeface="Wingdings" panose="05000000000000000000" pitchFamily="2" charset="2"/>
              <a:buChar char="q"/>
            </a:pPr>
            <a:r>
              <a:rPr lang="en-US" b="0" i="0" dirty="0">
                <a:solidFill>
                  <a:schemeClr val="tx1">
                    <a:lumMod val="95000"/>
                    <a:lumOff val="5000"/>
                  </a:schemeClr>
                </a:solidFill>
                <a:effectLst/>
                <a:latin typeface="Söhne"/>
              </a:rPr>
              <a:t>Establish clear criteria for promotions</a:t>
            </a:r>
          </a:p>
          <a:p>
            <a:pPr marL="285750" indent="-285750">
              <a:lnSpc>
                <a:spcPct val="150000"/>
              </a:lnSpc>
              <a:buFont typeface="Wingdings" panose="05000000000000000000" pitchFamily="2" charset="2"/>
              <a:buChar char="q"/>
            </a:pPr>
            <a:r>
              <a:rPr lang="en-US" dirty="0">
                <a:solidFill>
                  <a:schemeClr val="tx1">
                    <a:lumMod val="95000"/>
                    <a:lumOff val="5000"/>
                  </a:schemeClr>
                </a:solidFill>
                <a:latin typeface="Söhne"/>
              </a:rPr>
              <a:t>Encourage cross-functional projects</a:t>
            </a:r>
          </a:p>
          <a:p>
            <a:pPr marL="285750" indent="-285750">
              <a:lnSpc>
                <a:spcPct val="150000"/>
              </a:lnSpc>
              <a:buFont typeface="Wingdings" panose="05000000000000000000" pitchFamily="2" charset="2"/>
              <a:buChar char="q"/>
            </a:pPr>
            <a:r>
              <a:rPr lang="en-US" dirty="0">
                <a:solidFill>
                  <a:schemeClr val="tx1">
                    <a:lumMod val="95000"/>
                    <a:lumOff val="5000"/>
                  </a:schemeClr>
                </a:solidFill>
                <a:latin typeface="Söhne"/>
              </a:rPr>
              <a:t>Recognize and celebrate employees’ achievements </a:t>
            </a:r>
            <a:endParaRPr lang="en-US" dirty="0">
              <a:solidFill>
                <a:schemeClr val="tx1">
                  <a:lumMod val="95000"/>
                  <a:lumOff val="5000"/>
                </a:schemeClr>
              </a:solidFill>
            </a:endParaRPr>
          </a:p>
        </p:txBody>
      </p:sp>
      <p:pic>
        <p:nvPicPr>
          <p:cNvPr id="7" name="Picture 6">
            <a:extLst>
              <a:ext uri="{FF2B5EF4-FFF2-40B4-BE49-F238E27FC236}">
                <a16:creationId xmlns:a16="http://schemas.microsoft.com/office/drawing/2014/main" id="{B4E10047-DEF6-72B9-32C2-2063671272F4}"/>
              </a:ext>
            </a:extLst>
          </p:cNvPr>
          <p:cNvPicPr>
            <a:picLocks noChangeAspect="1"/>
          </p:cNvPicPr>
          <p:nvPr/>
        </p:nvPicPr>
        <p:blipFill rotWithShape="1">
          <a:blip r:embed="rId2"/>
          <a:srcRect l="5582" t="2937" r="2636" b="3349"/>
          <a:stretch/>
        </p:blipFill>
        <p:spPr>
          <a:xfrm>
            <a:off x="733425" y="774280"/>
            <a:ext cx="5895975" cy="5531548"/>
          </a:xfrm>
          <a:prstGeom prst="rect">
            <a:avLst/>
          </a:prstGeom>
        </p:spPr>
      </p:pic>
    </p:spTree>
    <p:extLst>
      <p:ext uri="{BB962C8B-B14F-4D97-AF65-F5344CB8AC3E}">
        <p14:creationId xmlns:p14="http://schemas.microsoft.com/office/powerpoint/2010/main" val="2402779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244A0A1-267D-A0CD-2759-195BFE0D26E5}"/>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E25EC9B6-8034-0268-69D5-B385B8A102CA}"/>
              </a:ext>
            </a:extLst>
          </p:cNvPr>
          <p:cNvSpPr txBox="1"/>
          <p:nvPr/>
        </p:nvSpPr>
        <p:spPr>
          <a:xfrm>
            <a:off x="3048000" y="2228671"/>
            <a:ext cx="6096000" cy="3170099"/>
          </a:xfrm>
          <a:prstGeom prst="rect">
            <a:avLst/>
          </a:prstGeom>
          <a:noFill/>
        </p:spPr>
        <p:txBody>
          <a:bodyPr wrap="square">
            <a:spAutoFit/>
          </a:bodyPr>
          <a:lstStyle/>
          <a:p>
            <a:pPr algn="ctr"/>
            <a:r>
              <a:rPr lang="en-US" sz="10000" dirty="0">
                <a:ln w="0">
                  <a:solidFill>
                    <a:schemeClr val="accent2"/>
                  </a:solidFill>
                </a:ln>
                <a:solidFill>
                  <a:schemeClr val="accent2"/>
                </a:solidFill>
                <a:effectLst>
                  <a:outerShdw blurRad="50800" dist="38100" dir="5400000" algn="t" rotWithShape="0">
                    <a:prstClr val="black">
                      <a:alpha val="40000"/>
                    </a:prstClr>
                  </a:outerShdw>
                  <a:reflection blurRad="6350" stA="53000" endA="300" endPos="35500" dir="5400000" sy="-90000" algn="bl" rotWithShape="0"/>
                </a:effectLst>
                <a:latin typeface="Segoe UI Black" panose="020B0A02040204020203" pitchFamily="34" charset="0"/>
                <a:ea typeface="Segoe UI Black" panose="020B0A02040204020203" pitchFamily="34" charset="0"/>
              </a:rPr>
              <a:t>Thank You</a:t>
            </a:r>
            <a:endParaRPr lang="en-IN" sz="10000" dirty="0">
              <a:ln w="0">
                <a:solidFill>
                  <a:schemeClr val="accent2"/>
                </a:solidFill>
              </a:ln>
              <a:solidFill>
                <a:schemeClr val="accent2"/>
              </a:solidFill>
              <a:effectLst>
                <a:outerShdw blurRad="50800" dist="38100" dir="5400000" algn="t" rotWithShape="0">
                  <a:prstClr val="black">
                    <a:alpha val="40000"/>
                  </a:prstClr>
                </a:outerShdw>
                <a:reflection blurRad="6350" stA="53000" endA="300" endPos="35500" dir="5400000" sy="-90000" algn="bl" rotWithShape="0"/>
              </a:effectLst>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938476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3575DA-32AB-8DAB-B8C0-EE2C3B60FB75}"/>
              </a:ext>
            </a:extLst>
          </p:cNvPr>
          <p:cNvSpPr/>
          <p:nvPr/>
        </p:nvSpPr>
        <p:spPr>
          <a:xfrm>
            <a:off x="0" y="11086"/>
            <a:ext cx="12192000" cy="6940320"/>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pic>
        <p:nvPicPr>
          <p:cNvPr id="3" name="Picture 2">
            <a:extLst>
              <a:ext uri="{FF2B5EF4-FFF2-40B4-BE49-F238E27FC236}">
                <a16:creationId xmlns:a16="http://schemas.microsoft.com/office/drawing/2014/main" id="{248A4185-01A2-2D0E-7F8B-F33B03C41307}"/>
              </a:ext>
            </a:extLst>
          </p:cNvPr>
          <p:cNvPicPr>
            <a:picLocks noChangeAspect="1"/>
          </p:cNvPicPr>
          <p:nvPr/>
        </p:nvPicPr>
        <p:blipFill>
          <a:blip r:embed="rId2"/>
          <a:stretch>
            <a:fillRect/>
          </a:stretch>
        </p:blipFill>
        <p:spPr>
          <a:xfrm>
            <a:off x="0" y="0"/>
            <a:ext cx="12192000" cy="6951405"/>
          </a:xfrm>
          <a:prstGeom prst="rect">
            <a:avLst/>
          </a:prstGeom>
        </p:spPr>
      </p:pic>
    </p:spTree>
    <p:extLst>
      <p:ext uri="{BB962C8B-B14F-4D97-AF65-F5344CB8AC3E}">
        <p14:creationId xmlns:p14="http://schemas.microsoft.com/office/powerpoint/2010/main" val="944773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9C461C-4A08-9F74-F1AC-368703DF9032}"/>
              </a:ext>
            </a:extLst>
          </p:cNvPr>
          <p:cNvSpPr/>
          <p:nvPr/>
        </p:nvSpPr>
        <p:spPr>
          <a:xfrm>
            <a:off x="0" y="0"/>
            <a:ext cx="12192000" cy="6858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6">
                  <a:lumMod val="20000"/>
                  <a:lumOff val="80000"/>
                </a:schemeClr>
              </a:solidFill>
            </a:endParaRPr>
          </a:p>
        </p:txBody>
      </p:sp>
      <p:pic>
        <p:nvPicPr>
          <p:cNvPr id="3" name="Picture 2">
            <a:extLst>
              <a:ext uri="{FF2B5EF4-FFF2-40B4-BE49-F238E27FC236}">
                <a16:creationId xmlns:a16="http://schemas.microsoft.com/office/drawing/2014/main" id="{ED89270C-9425-4FC9-D981-D724E1887976}"/>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4019631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E69D2D-1F50-A5A7-CF10-B3798EAEEAE4}"/>
              </a:ext>
            </a:extLst>
          </p:cNvPr>
          <p:cNvSpPr/>
          <p:nvPr/>
        </p:nvSpPr>
        <p:spPr>
          <a:xfrm>
            <a:off x="0" y="0"/>
            <a:ext cx="12192000" cy="6858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64C9202E-6E71-63C0-2FB0-19EB346B2CF4}"/>
              </a:ext>
            </a:extLst>
          </p:cNvPr>
          <p:cNvPicPr>
            <a:picLocks noChangeAspect="1"/>
          </p:cNvPicPr>
          <p:nvPr/>
        </p:nvPicPr>
        <p:blipFill>
          <a:blip r:embed="rId2"/>
          <a:stretch>
            <a:fillRect/>
          </a:stretch>
        </p:blipFill>
        <p:spPr>
          <a:xfrm>
            <a:off x="0" y="0"/>
            <a:ext cx="12191999" cy="6858001"/>
          </a:xfrm>
          <a:prstGeom prst="rect">
            <a:avLst/>
          </a:prstGeom>
        </p:spPr>
      </p:pic>
    </p:spTree>
    <p:extLst>
      <p:ext uri="{BB962C8B-B14F-4D97-AF65-F5344CB8AC3E}">
        <p14:creationId xmlns:p14="http://schemas.microsoft.com/office/powerpoint/2010/main" val="188364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3542F4-FE5B-2404-F8C1-1753C888C97F}"/>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701507B7-3F62-99B2-F289-4D02C3EB2692}"/>
              </a:ext>
            </a:extLst>
          </p:cNvPr>
          <p:cNvSpPr txBox="1"/>
          <p:nvPr/>
        </p:nvSpPr>
        <p:spPr>
          <a:xfrm>
            <a:off x="3048000" y="1416040"/>
            <a:ext cx="6096000" cy="3416320"/>
          </a:xfrm>
          <a:prstGeom prst="rect">
            <a:avLst/>
          </a:prstGeom>
          <a:noFill/>
        </p:spPr>
        <p:txBody>
          <a:bodyPr wrap="square">
            <a:spAutoFit/>
          </a:bodyPr>
          <a:lstStyle/>
          <a:p>
            <a:pPr algn="ctr"/>
            <a:r>
              <a:rPr lang="en-IN" sz="7200" dirty="0">
                <a:ln w="0">
                  <a:solidFill>
                    <a:schemeClr val="accent2"/>
                  </a:solidFill>
                </a:ln>
                <a:solidFill>
                  <a:schemeClr val="accent2"/>
                </a:solidFill>
                <a:effectLst>
                  <a:outerShdw blurRad="50800" dist="38100" dir="5400000" algn="t" rotWithShape="0">
                    <a:prstClr val="black">
                      <a:alpha val="40000"/>
                    </a:prstClr>
                  </a:outerShdw>
                  <a:reflection blurRad="6350" stA="53000" endA="300" endPos="35500" dir="5400000" sy="-90000" algn="bl" rotWithShape="0"/>
                </a:effectLst>
                <a:latin typeface="Segoe UI Black" panose="020B0A02040204020203" pitchFamily="34" charset="0"/>
                <a:ea typeface="Segoe UI Black" panose="020B0A02040204020203" pitchFamily="34" charset="0"/>
              </a:rPr>
              <a:t>STAGE 2: PROBLEM STATEMENT</a:t>
            </a:r>
          </a:p>
        </p:txBody>
      </p:sp>
    </p:spTree>
    <p:extLst>
      <p:ext uri="{BB962C8B-B14F-4D97-AF65-F5344CB8AC3E}">
        <p14:creationId xmlns:p14="http://schemas.microsoft.com/office/powerpoint/2010/main" val="183528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F274BD-440E-6804-CF21-E6D65165F55B}"/>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3FFCD9AF-3E3D-269D-F65C-C2C627C78947}"/>
              </a:ext>
            </a:extLst>
          </p:cNvPr>
          <p:cNvSpPr/>
          <p:nvPr/>
        </p:nvSpPr>
        <p:spPr>
          <a:xfrm>
            <a:off x="6343652" y="962025"/>
            <a:ext cx="5391138" cy="5162550"/>
          </a:xfrm>
          <a:prstGeom prst="roundRect">
            <a:avLst/>
          </a:prstGeom>
          <a:solidFill>
            <a:schemeClr val="bg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2B29EE6-1F7A-1246-A397-018FFFB34903}"/>
              </a:ext>
            </a:extLst>
          </p:cNvPr>
          <p:cNvSpPr/>
          <p:nvPr/>
        </p:nvSpPr>
        <p:spPr>
          <a:xfrm>
            <a:off x="249313" y="962025"/>
            <a:ext cx="5391138" cy="516255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675E317-DFDB-E773-AD11-055736622642}"/>
              </a:ext>
            </a:extLst>
          </p:cNvPr>
          <p:cNvPicPr>
            <a:picLocks noChangeAspect="1"/>
          </p:cNvPicPr>
          <p:nvPr/>
        </p:nvPicPr>
        <p:blipFill rotWithShape="1">
          <a:blip r:embed="rId2"/>
          <a:srcRect t="12202"/>
          <a:stretch/>
        </p:blipFill>
        <p:spPr>
          <a:xfrm>
            <a:off x="538173" y="1238250"/>
            <a:ext cx="4813417" cy="1828739"/>
          </a:xfrm>
          <a:prstGeom prst="rect">
            <a:avLst/>
          </a:prstGeom>
        </p:spPr>
      </p:pic>
      <p:pic>
        <p:nvPicPr>
          <p:cNvPr id="5" name="Picture 4">
            <a:extLst>
              <a:ext uri="{FF2B5EF4-FFF2-40B4-BE49-F238E27FC236}">
                <a16:creationId xmlns:a16="http://schemas.microsoft.com/office/drawing/2014/main" id="{1628DE70-6630-3E9A-A906-B659DC1EB4DC}"/>
              </a:ext>
            </a:extLst>
          </p:cNvPr>
          <p:cNvPicPr>
            <a:picLocks noChangeAspect="1"/>
          </p:cNvPicPr>
          <p:nvPr/>
        </p:nvPicPr>
        <p:blipFill>
          <a:blip r:embed="rId3"/>
          <a:stretch>
            <a:fillRect/>
          </a:stretch>
        </p:blipFill>
        <p:spPr>
          <a:xfrm>
            <a:off x="401575" y="3343214"/>
            <a:ext cx="5086611" cy="2362321"/>
          </a:xfrm>
          <a:prstGeom prst="rect">
            <a:avLst/>
          </a:prstGeom>
        </p:spPr>
      </p:pic>
      <p:cxnSp>
        <p:nvCxnSpPr>
          <p:cNvPr id="7" name="Straight Connector 6">
            <a:extLst>
              <a:ext uri="{FF2B5EF4-FFF2-40B4-BE49-F238E27FC236}">
                <a16:creationId xmlns:a16="http://schemas.microsoft.com/office/drawing/2014/main" id="{E3DF2527-1EE5-D640-14FF-E2DAD20AC782}"/>
              </a:ext>
            </a:extLst>
          </p:cNvPr>
          <p:cNvCxnSpPr>
            <a:cxnSpLocks/>
          </p:cNvCxnSpPr>
          <p:nvPr/>
        </p:nvCxnSpPr>
        <p:spPr>
          <a:xfrm>
            <a:off x="6010275" y="737575"/>
            <a:ext cx="0" cy="538700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77D03E45-3B07-D493-A4B0-CBF861E37823}"/>
              </a:ext>
            </a:extLst>
          </p:cNvPr>
          <p:cNvPicPr>
            <a:picLocks noChangeAspect="1"/>
          </p:cNvPicPr>
          <p:nvPr/>
        </p:nvPicPr>
        <p:blipFill rotWithShape="1">
          <a:blip r:embed="rId4"/>
          <a:srcRect t="14542"/>
          <a:stretch/>
        </p:blipFill>
        <p:spPr>
          <a:xfrm>
            <a:off x="6635623" y="1238250"/>
            <a:ext cx="4733417" cy="1530388"/>
          </a:xfrm>
          <a:prstGeom prst="rect">
            <a:avLst/>
          </a:prstGeom>
        </p:spPr>
      </p:pic>
      <p:pic>
        <p:nvPicPr>
          <p:cNvPr id="13" name="Picture 12">
            <a:extLst>
              <a:ext uri="{FF2B5EF4-FFF2-40B4-BE49-F238E27FC236}">
                <a16:creationId xmlns:a16="http://schemas.microsoft.com/office/drawing/2014/main" id="{C5D32E50-B852-3FFF-44E4-0079D6B7031A}"/>
              </a:ext>
            </a:extLst>
          </p:cNvPr>
          <p:cNvPicPr>
            <a:picLocks noChangeAspect="1"/>
          </p:cNvPicPr>
          <p:nvPr/>
        </p:nvPicPr>
        <p:blipFill>
          <a:blip r:embed="rId5"/>
          <a:stretch>
            <a:fillRect/>
          </a:stretch>
        </p:blipFill>
        <p:spPr>
          <a:xfrm>
            <a:off x="6380100" y="3195320"/>
            <a:ext cx="5075565" cy="2178162"/>
          </a:xfrm>
          <a:prstGeom prst="rect">
            <a:avLst/>
          </a:prstGeom>
        </p:spPr>
      </p:pic>
      <p:sp>
        <p:nvSpPr>
          <p:cNvPr id="17" name="TextBox 16">
            <a:extLst>
              <a:ext uri="{FF2B5EF4-FFF2-40B4-BE49-F238E27FC236}">
                <a16:creationId xmlns:a16="http://schemas.microsoft.com/office/drawing/2014/main" id="{777766AD-A33E-D61A-35AE-046D5C89D34F}"/>
              </a:ext>
            </a:extLst>
          </p:cNvPr>
          <p:cNvSpPr txBox="1"/>
          <p:nvPr/>
        </p:nvSpPr>
        <p:spPr>
          <a:xfrm>
            <a:off x="158758" y="537520"/>
            <a:ext cx="5391138" cy="400110"/>
          </a:xfrm>
          <a:prstGeom prst="rect">
            <a:avLst/>
          </a:prstGeom>
          <a:noFill/>
        </p:spPr>
        <p:txBody>
          <a:bodyPr wrap="square" rtlCol="0">
            <a:spAutoFit/>
          </a:bodyPr>
          <a:lstStyle/>
          <a:p>
            <a:pPr algn="ctr"/>
            <a:r>
              <a:rPr lang="en-US" sz="2000" b="1" dirty="0"/>
              <a:t>Who is affected?</a:t>
            </a:r>
          </a:p>
        </p:txBody>
      </p:sp>
      <p:sp>
        <p:nvSpPr>
          <p:cNvPr id="18" name="TextBox 17">
            <a:extLst>
              <a:ext uri="{FF2B5EF4-FFF2-40B4-BE49-F238E27FC236}">
                <a16:creationId xmlns:a16="http://schemas.microsoft.com/office/drawing/2014/main" id="{03077F97-7EBE-6079-EB1F-3E7BA98BBBB1}"/>
              </a:ext>
            </a:extLst>
          </p:cNvPr>
          <p:cNvSpPr txBox="1"/>
          <p:nvPr/>
        </p:nvSpPr>
        <p:spPr>
          <a:xfrm>
            <a:off x="6149468" y="555842"/>
            <a:ext cx="5391138" cy="400110"/>
          </a:xfrm>
          <a:prstGeom prst="rect">
            <a:avLst/>
          </a:prstGeom>
          <a:noFill/>
        </p:spPr>
        <p:txBody>
          <a:bodyPr wrap="square" rtlCol="0">
            <a:spAutoFit/>
          </a:bodyPr>
          <a:lstStyle/>
          <a:p>
            <a:pPr algn="ctr"/>
            <a:r>
              <a:rPr lang="en-US" sz="2000" b="1" dirty="0"/>
              <a:t>What is happening?</a:t>
            </a:r>
          </a:p>
        </p:txBody>
      </p:sp>
    </p:spTree>
    <p:extLst>
      <p:ext uri="{BB962C8B-B14F-4D97-AF65-F5344CB8AC3E}">
        <p14:creationId xmlns:p14="http://schemas.microsoft.com/office/powerpoint/2010/main" val="2948458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028B96-C43F-2D34-56AC-1A328D591CA9}"/>
              </a:ext>
            </a:extLst>
          </p:cNvPr>
          <p:cNvSpPr/>
          <p:nvPr/>
        </p:nvSpPr>
        <p:spPr>
          <a:xfrm>
            <a:off x="0" y="0"/>
            <a:ext cx="12178428" cy="6858000"/>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17F121D8-BA9A-E5D1-8CA5-AFC3784F5EF3}"/>
              </a:ext>
            </a:extLst>
          </p:cNvPr>
          <p:cNvSpPr/>
          <p:nvPr/>
        </p:nvSpPr>
        <p:spPr>
          <a:xfrm>
            <a:off x="249313" y="962025"/>
            <a:ext cx="5391138" cy="516255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119E937-47BB-6ECC-D6E4-9E53A3DEA1E4}"/>
              </a:ext>
            </a:extLst>
          </p:cNvPr>
          <p:cNvSpPr txBox="1"/>
          <p:nvPr/>
        </p:nvSpPr>
        <p:spPr>
          <a:xfrm>
            <a:off x="467153" y="1166842"/>
            <a:ext cx="4955458" cy="4524315"/>
          </a:xfrm>
          <a:prstGeom prst="rect">
            <a:avLst/>
          </a:prstGeom>
          <a:noFill/>
        </p:spPr>
        <p:txBody>
          <a:bodyPr wrap="square">
            <a:spAutoFit/>
          </a:bodyPr>
          <a:lstStyle/>
          <a:p>
            <a:pPr>
              <a:buNone/>
            </a:pPr>
            <a:endParaRPr lang="en-US" sz="1200" b="1" dirty="0"/>
          </a:p>
          <a:p>
            <a:pPr>
              <a:buFont typeface="+mj-lt"/>
              <a:buAutoNum type="arabicPeriod"/>
            </a:pPr>
            <a:r>
              <a:rPr lang="en-US" sz="1200" b="1" dirty="0"/>
              <a:t>Employers losing talented employees:</a:t>
            </a:r>
            <a:r>
              <a:rPr lang="en-US" sz="1200" dirty="0"/>
              <a:t> Organizations risk losing valuable talent due to challenges in retaining Gen-Z employees.</a:t>
            </a:r>
          </a:p>
          <a:p>
            <a:pPr>
              <a:buFont typeface="+mj-lt"/>
              <a:buAutoNum type="arabicPeriod"/>
            </a:pPr>
            <a:r>
              <a:rPr lang="en-US" sz="1200" b="1" dirty="0"/>
              <a:t>Co-workers:</a:t>
            </a:r>
            <a:r>
              <a:rPr lang="en-US" sz="1200" dirty="0"/>
              <a:t> Older generations may struggle to interact with Gen-Z, leading to issues of respect and hierarchical clashes.</a:t>
            </a:r>
          </a:p>
          <a:p>
            <a:pPr>
              <a:buFont typeface="+mj-lt"/>
              <a:buAutoNum type="arabicPeriod"/>
            </a:pPr>
            <a:r>
              <a:rPr lang="en-US" sz="1200" b="1" dirty="0"/>
              <a:t>Businesses missing fresh perspectives:</a:t>
            </a:r>
            <a:r>
              <a:rPr lang="en-US" sz="1200" dirty="0"/>
              <a:t> Businesses may miss innovative ideas if they’re reluctant to embrace Gen-Z’s perspectives.</a:t>
            </a:r>
          </a:p>
          <a:p>
            <a:pPr>
              <a:buFont typeface="+mj-lt"/>
              <a:buAutoNum type="arabicPeriod"/>
            </a:pPr>
            <a:r>
              <a:rPr lang="en-US" sz="1200" b="1" dirty="0"/>
              <a:t>Family:</a:t>
            </a:r>
            <a:r>
              <a:rPr lang="en-US" sz="1200" dirty="0"/>
              <a:t> Families often struggle to accept Gen-Z’s unique aspirations, which differ greatly from previous generations.</a:t>
            </a:r>
          </a:p>
          <a:p>
            <a:pPr>
              <a:buFont typeface="+mj-lt"/>
              <a:buAutoNum type="arabicPeriod"/>
            </a:pPr>
            <a:r>
              <a:rPr lang="en-US" sz="1200" b="1" dirty="0"/>
              <a:t>Gen Z themselves:</a:t>
            </a:r>
            <a:r>
              <a:rPr lang="en-US" sz="1200" dirty="0"/>
              <a:t> Despite being vocal about aspirations, Gen-Z often face labels of arrogance or being unfit for the corporate world, hindering growth.</a:t>
            </a:r>
          </a:p>
          <a:p>
            <a:pPr>
              <a:buNone/>
            </a:pPr>
            <a:endParaRPr lang="en-US" sz="1200" b="1" dirty="0"/>
          </a:p>
          <a:p>
            <a:pPr>
              <a:buNone/>
            </a:pPr>
            <a:endParaRPr lang="en-US" sz="1200" b="1" dirty="0"/>
          </a:p>
          <a:p>
            <a:pPr>
              <a:buNone/>
            </a:pPr>
            <a:endParaRPr lang="en-US" sz="1200" b="1" dirty="0"/>
          </a:p>
          <a:p>
            <a:pPr>
              <a:buNone/>
            </a:pPr>
            <a:endParaRPr lang="en-US" sz="1200" b="1" dirty="0"/>
          </a:p>
          <a:p>
            <a:pPr>
              <a:buNone/>
            </a:pPr>
            <a:endParaRPr lang="en-US" sz="1200" b="1" dirty="0"/>
          </a:p>
          <a:p>
            <a:pPr>
              <a:buNone/>
            </a:pPr>
            <a:r>
              <a:rPr lang="en-US" sz="1200" b="1" dirty="0"/>
              <a:t>Personal Thoughts:</a:t>
            </a:r>
          </a:p>
          <a:p>
            <a:pPr>
              <a:buFont typeface="Arial" panose="020B0604020202020204" pitchFamily="34" charset="0"/>
              <a:buChar char="•"/>
            </a:pPr>
            <a:r>
              <a:rPr lang="en-US" sz="1200" dirty="0"/>
              <a:t>On LinkedIn, I’ve read people complaining about retaining “young” employees and how managers find it hard to interact with them.</a:t>
            </a:r>
          </a:p>
          <a:p>
            <a:pPr>
              <a:buFont typeface="Arial" panose="020B0604020202020204" pitchFamily="34" charset="0"/>
              <a:buChar char="•"/>
            </a:pPr>
            <a:r>
              <a:rPr lang="en-US" sz="1200" dirty="0"/>
              <a:t>Higher-ups often dismiss young people’s suggestions, believing they lack decision-making skills.</a:t>
            </a:r>
          </a:p>
          <a:p>
            <a:pPr>
              <a:buFont typeface="Arial" panose="020B0604020202020204" pitchFamily="34" charset="0"/>
              <a:buChar char="•"/>
            </a:pPr>
            <a:r>
              <a:rPr lang="en-US" sz="1200" dirty="0"/>
              <a:t>Many families don’t understand why Gen-Z wants to shift careers or not use their degrees. I personally struggled to explain why I “wasted” five years earning degrees I’m not using in my job. My relatives thought it was “silly.”</a:t>
            </a:r>
          </a:p>
        </p:txBody>
      </p:sp>
      <p:sp>
        <p:nvSpPr>
          <p:cNvPr id="7" name="Rectangle: Rounded Corners 6">
            <a:extLst>
              <a:ext uri="{FF2B5EF4-FFF2-40B4-BE49-F238E27FC236}">
                <a16:creationId xmlns:a16="http://schemas.microsoft.com/office/drawing/2014/main" id="{45464564-E4CD-59A0-2E54-5C5C3ED73662}"/>
              </a:ext>
            </a:extLst>
          </p:cNvPr>
          <p:cNvSpPr/>
          <p:nvPr/>
        </p:nvSpPr>
        <p:spPr>
          <a:xfrm>
            <a:off x="6302477" y="962025"/>
            <a:ext cx="5391138" cy="516255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8CD3803-A65F-C5B0-1EC1-0DF9D241C87A}"/>
              </a:ext>
            </a:extLst>
          </p:cNvPr>
          <p:cNvSpPr txBox="1"/>
          <p:nvPr/>
        </p:nvSpPr>
        <p:spPr>
          <a:xfrm>
            <a:off x="6551551" y="1278791"/>
            <a:ext cx="4676888" cy="4524315"/>
          </a:xfrm>
          <a:prstGeom prst="rect">
            <a:avLst/>
          </a:prstGeom>
          <a:noFill/>
        </p:spPr>
        <p:txBody>
          <a:bodyPr wrap="square">
            <a:spAutoFit/>
          </a:bodyPr>
          <a:lstStyle/>
          <a:p>
            <a:pPr>
              <a:buFont typeface="+mj-lt"/>
              <a:buAutoNum type="arabicPeriod"/>
            </a:pPr>
            <a:r>
              <a:rPr lang="en-US" sz="1200" dirty="0"/>
              <a:t>Due to Gen-Z’s unique approach emphasizing mental well-being and work-life balance, they often receive labels like:</a:t>
            </a:r>
          </a:p>
          <a:p>
            <a:pPr marL="742950" lvl="1" indent="-285750">
              <a:buFont typeface="+mj-lt"/>
              <a:buAutoNum type="arabicPeriod"/>
            </a:pPr>
            <a:r>
              <a:rPr lang="en-US" sz="1200" dirty="0"/>
              <a:t>“Difficult” to work with</a:t>
            </a:r>
          </a:p>
          <a:p>
            <a:pPr marL="742950" lvl="1" indent="-285750">
              <a:buFont typeface="+mj-lt"/>
              <a:buAutoNum type="arabicPeriod"/>
            </a:pPr>
            <a:r>
              <a:rPr lang="en-US" sz="1200" dirty="0"/>
              <a:t>Unrealistic expectations</a:t>
            </a:r>
          </a:p>
          <a:p>
            <a:pPr marL="742950" lvl="1" indent="-285750">
              <a:buFont typeface="+mj-lt"/>
              <a:buAutoNum type="arabicPeriod"/>
            </a:pPr>
            <a:r>
              <a:rPr lang="en-US" sz="1200" dirty="0"/>
              <a:t>Disloyalty</a:t>
            </a:r>
          </a:p>
          <a:p>
            <a:pPr marL="742950" lvl="1" indent="-285750">
              <a:buFont typeface="+mj-lt"/>
              <a:buAutoNum type="arabicPeriod"/>
            </a:pPr>
            <a:r>
              <a:rPr lang="en-US" sz="1200" dirty="0"/>
              <a:t>Demanding flexibility and freedom</a:t>
            </a:r>
          </a:p>
          <a:p>
            <a:pPr marL="742950" lvl="1" indent="-285750">
              <a:buFont typeface="+mj-lt"/>
              <a:buAutoNum type="arabicPeriod"/>
            </a:pPr>
            <a:r>
              <a:rPr lang="en-US" sz="1200" dirty="0"/>
              <a:t>Lacking cooperation</a:t>
            </a:r>
          </a:p>
          <a:p>
            <a:pPr>
              <a:buFont typeface="+mj-lt"/>
              <a:buAutoNum type="arabicPeriod"/>
            </a:pPr>
            <a:r>
              <a:rPr lang="en-US" sz="1200" dirty="0"/>
              <a:t>Many Gen-Z employees either resign from jobs or get laid off due to misalignment with work cultures.</a:t>
            </a:r>
          </a:p>
          <a:p>
            <a:pPr>
              <a:buFont typeface="+mj-lt"/>
              <a:buAutoNum type="arabicPeriod"/>
            </a:pPr>
            <a:endParaRPr lang="en-US" sz="1200" dirty="0"/>
          </a:p>
          <a:p>
            <a:endParaRPr lang="en-US" sz="1200" dirty="0"/>
          </a:p>
          <a:p>
            <a:endParaRPr lang="en-US" sz="1200" dirty="0"/>
          </a:p>
          <a:p>
            <a:endParaRPr lang="en-US" sz="1200" dirty="0"/>
          </a:p>
          <a:p>
            <a:endParaRPr lang="en-US" sz="1200" dirty="0"/>
          </a:p>
          <a:p>
            <a:endParaRPr lang="en-US" sz="1200" dirty="0"/>
          </a:p>
          <a:p>
            <a:pPr>
              <a:buNone/>
            </a:pPr>
            <a:r>
              <a:rPr lang="en-US" sz="1200" b="1" dirty="0"/>
              <a:t>Personal Thoughts:</a:t>
            </a:r>
          </a:p>
          <a:p>
            <a:pPr>
              <a:buFont typeface="Arial" panose="020B0604020202020204" pitchFamily="34" charset="0"/>
              <a:buChar char="•"/>
            </a:pPr>
            <a:r>
              <a:rPr lang="en-US" sz="1200" dirty="0"/>
              <a:t>I’ve experienced these stereotypes. People dislike hearing different opinions, and that’s when struggles begin. To me, these stereotypes feel like “slavery.” Asking for a better life shouldn’t be seen as unrealistic.</a:t>
            </a:r>
          </a:p>
          <a:p>
            <a:pPr>
              <a:buFont typeface="Arial" panose="020B0604020202020204" pitchFamily="34" charset="0"/>
              <a:buChar char="•"/>
            </a:pPr>
            <a:r>
              <a:rPr lang="en-US" sz="1200" dirty="0"/>
              <a:t>I’d rather leave a job than stay in an environment where I’m disrespected and exploited—even if that means financial difficulties. Jobs are stepping stones to a better life, not life itself. Even if we don’t resign, we’re often first to be laid off because of inexperience or cultural differences.</a:t>
            </a:r>
          </a:p>
        </p:txBody>
      </p:sp>
      <p:sp>
        <p:nvSpPr>
          <p:cNvPr id="6" name="TextBox 5">
            <a:extLst>
              <a:ext uri="{FF2B5EF4-FFF2-40B4-BE49-F238E27FC236}">
                <a16:creationId xmlns:a16="http://schemas.microsoft.com/office/drawing/2014/main" id="{47499A97-8D5F-70E9-92F8-AFA7A94C7ED8}"/>
              </a:ext>
            </a:extLst>
          </p:cNvPr>
          <p:cNvSpPr txBox="1"/>
          <p:nvPr/>
        </p:nvSpPr>
        <p:spPr>
          <a:xfrm>
            <a:off x="1191053" y="510436"/>
            <a:ext cx="3507658" cy="369332"/>
          </a:xfrm>
          <a:prstGeom prst="rect">
            <a:avLst/>
          </a:prstGeom>
          <a:noFill/>
        </p:spPr>
        <p:txBody>
          <a:bodyPr wrap="square">
            <a:spAutoFit/>
          </a:bodyPr>
          <a:lstStyle/>
          <a:p>
            <a:pPr algn="ctr">
              <a:buNone/>
            </a:pPr>
            <a:r>
              <a:rPr lang="en-US" sz="1800" b="1" dirty="0"/>
              <a:t> Who is affected?</a:t>
            </a:r>
          </a:p>
        </p:txBody>
      </p:sp>
      <p:sp>
        <p:nvSpPr>
          <p:cNvPr id="9" name="TextBox 8">
            <a:extLst>
              <a:ext uri="{FF2B5EF4-FFF2-40B4-BE49-F238E27FC236}">
                <a16:creationId xmlns:a16="http://schemas.microsoft.com/office/drawing/2014/main" id="{6EDC74E4-9DE0-C78C-01C0-CDB6E9E7D123}"/>
              </a:ext>
            </a:extLst>
          </p:cNvPr>
          <p:cNvSpPr txBox="1"/>
          <p:nvPr/>
        </p:nvSpPr>
        <p:spPr>
          <a:xfrm>
            <a:off x="7056175" y="510436"/>
            <a:ext cx="3883742" cy="369332"/>
          </a:xfrm>
          <a:prstGeom prst="rect">
            <a:avLst/>
          </a:prstGeom>
          <a:noFill/>
        </p:spPr>
        <p:txBody>
          <a:bodyPr wrap="square">
            <a:spAutoFit/>
          </a:bodyPr>
          <a:lstStyle/>
          <a:p>
            <a:pPr algn="ctr">
              <a:buNone/>
            </a:pPr>
            <a:r>
              <a:rPr lang="en-US" sz="1800" b="1" dirty="0"/>
              <a:t>What is happening?</a:t>
            </a:r>
          </a:p>
        </p:txBody>
      </p:sp>
      <p:cxnSp>
        <p:nvCxnSpPr>
          <p:cNvPr id="10" name="Straight Connector 9">
            <a:extLst>
              <a:ext uri="{FF2B5EF4-FFF2-40B4-BE49-F238E27FC236}">
                <a16:creationId xmlns:a16="http://schemas.microsoft.com/office/drawing/2014/main" id="{2045D2C8-71A9-5C78-946D-1CEBF2D1DAA0}"/>
              </a:ext>
            </a:extLst>
          </p:cNvPr>
          <p:cNvCxnSpPr>
            <a:cxnSpLocks/>
          </p:cNvCxnSpPr>
          <p:nvPr/>
        </p:nvCxnSpPr>
        <p:spPr>
          <a:xfrm>
            <a:off x="6010275" y="737575"/>
            <a:ext cx="0" cy="538700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41306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TotalTime>
  <Words>1730</Words>
  <Application>Microsoft Office PowerPoint</Application>
  <PresentationFormat>Widescreen</PresentationFormat>
  <Paragraphs>181</Paragraphs>
  <Slides>36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Arial</vt:lpstr>
      <vt:lpstr>Calibri</vt:lpstr>
      <vt:lpstr>Calibri Light</vt:lpstr>
      <vt:lpstr>Courier New</vt:lpstr>
      <vt:lpstr>Gill Sans MT</vt:lpstr>
      <vt:lpstr>Google Sans</vt:lpstr>
      <vt:lpstr>Segoe UI Black</vt:lpstr>
      <vt:lpstr>Söhne</vt:lpstr>
      <vt:lpstr>Times New Roman</vt:lpstr>
      <vt:lpstr>Wingdings</vt:lpstr>
      <vt:lpstr>Office Theme</vt:lpstr>
      <vt:lpstr>Data Analytics for understanding career aspirations Gen Z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Nikhil Lonkar</dc:creator>
  <cp:lastModifiedBy>Nikhil Lonkar</cp:lastModifiedBy>
  <cp:revision>50</cp:revision>
  <dcterms:created xsi:type="dcterms:W3CDTF">2025-07-08T06:27:00Z</dcterms:created>
  <dcterms:modified xsi:type="dcterms:W3CDTF">2025-07-08T14:28:58Z</dcterms:modified>
</cp:coreProperties>
</file>